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4" r:id="rId4"/>
    <p:sldId id="258" r:id="rId5"/>
    <p:sldId id="300" r:id="rId6"/>
    <p:sldId id="268" r:id="rId7"/>
    <p:sldId id="259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9" d="100"/>
          <a:sy n="99" d="100"/>
        </p:scale>
        <p:origin x="-9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45" d="100"/>
          <a:sy n="45" d="100"/>
        </p:scale>
        <p:origin x="-2868" y="-108"/>
      </p:cViewPr>
      <p:guideLst>
        <p:guide orient="horz" pos="3024"/>
        <p:guide pos="230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CA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CA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6A9811C-AE41-44E8-BEDB-C13E81D8C36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816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11817-2B6B-42B9-8D1F-5E978DC25EDA}" type="datetimeFigureOut">
              <a:rPr lang="en-CA" smtClean="0"/>
              <a:pPr/>
              <a:t>2017-11-29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5EFE5-B095-4B53-991A-2D17146E3AF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527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A3165A-94FF-4E8A-8ACA-0E4C72BBA23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5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5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C87F5-AA6B-4DBA-8B1E-4630DCB793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CCADD-2629-4ABF-8B06-643031F2D0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9678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333417-00B8-416E-A58A-0DAA9F5EF9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A677A52-735F-4305-9DF2-912D8067B8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110" y="6248400"/>
            <a:ext cx="243889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Kinesiology Books Publisher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fld id="{37851B74-3014-4DEA-830B-C3C95DD4A38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59D4B-F598-42FB-9103-710FE980E6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6FB90-A49A-4227-B1D2-0D7CF0F3DA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7729-9041-421E-888F-A6B33BD802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24236-C012-4307-B50D-3344D97F4F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C2D41-F856-4E73-9F1E-10948254E8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39F8A-F08E-460B-9CB2-A50DE9D5E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09785-894D-4FAC-8E7E-6CB7045D09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3D0C7-A1D1-47BA-940F-995DEE5F3B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77145" y="6248400"/>
            <a:ext cx="20857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Kinesiology Books Publisher</a:t>
            </a:r>
            <a:endParaRPr lang="en-US" alt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62900" y="6248400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2C526A8-FE47-4FD1-8E64-F5475A46A8C7}" type="slidenum">
              <a:rPr lang="en-US" altLang="en-US"/>
              <a:pPr/>
              <a:t>‹#›</a:t>
            </a:fld>
            <a:endParaRPr lang="en-US" altLang="en-US" dirty="0"/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7950" y="466725"/>
            <a:ext cx="7451725" cy="2133600"/>
          </a:xfrm>
        </p:spPr>
        <p:txBody>
          <a:bodyPr/>
          <a:lstStyle/>
          <a:p>
            <a:r>
              <a:rPr lang="en-CA" sz="2400" dirty="0"/>
              <a:t>CHAPTER 4:</a:t>
            </a:r>
            <a:r>
              <a:rPr lang="en-CA" sz="4400" dirty="0"/>
              <a:t/>
            </a:r>
            <a:br>
              <a:rPr lang="en-CA" sz="4400" dirty="0"/>
            </a:br>
            <a:r>
              <a:rPr lang="en-CA" dirty="0"/>
              <a:t>LEISURE, RECREATION, AND WELLNESS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CA" sz="2000">
                <a:latin typeface="Allegro BT" pitchFamily="82" charset="0"/>
              </a:rPr>
              <a:t>“Don’t drop out, drop in.</a:t>
            </a:r>
          </a:p>
          <a:p>
            <a:pPr algn="ctr"/>
            <a:r>
              <a:rPr lang="en-CA" sz="2000">
                <a:latin typeface="Allegro BT" pitchFamily="82" charset="0"/>
              </a:rPr>
              <a:t>Don’t cop out, compete.</a:t>
            </a:r>
          </a:p>
          <a:p>
            <a:pPr algn="ctr"/>
            <a:r>
              <a:rPr lang="en-CA" sz="2000">
                <a:latin typeface="Allegro BT" pitchFamily="82" charset="0"/>
              </a:rPr>
              <a:t>Don’t exit, excel.”</a:t>
            </a:r>
            <a:endParaRPr lang="en-CA" sz="2000" i="1">
              <a:latin typeface="Allegro BT" pitchFamily="82" charset="0"/>
            </a:endParaRPr>
          </a:p>
          <a:p>
            <a:pPr algn="ctr"/>
            <a:endParaRPr lang="en-CA" sz="2000" i="1">
              <a:latin typeface="Allegro BT" pitchFamily="82" charset="0"/>
            </a:endParaRPr>
          </a:p>
          <a:p>
            <a:pPr algn="ctr"/>
            <a:r>
              <a:rPr lang="en-CA" sz="2000" i="1">
                <a:latin typeface="Allegro BT" pitchFamily="82" charset="0"/>
              </a:rPr>
              <a:t>Pierre Elliott Trudeau</a:t>
            </a:r>
            <a:endParaRPr lang="en-US" sz="2000" i="1">
              <a:latin typeface="Allegro BT" pitchFamily="8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A3165A-94FF-4E8A-8ACA-0E4C72BBA23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Industrial Revolution </a:t>
            </a:r>
            <a:br>
              <a:rPr lang="en-CA"/>
            </a:br>
            <a:r>
              <a:rPr lang="en-CA"/>
              <a:t>(1700–1900)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5314655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2400" dirty="0"/>
              <a:t>Working-class </a:t>
            </a:r>
          </a:p>
          <a:p>
            <a:pPr lvl="1">
              <a:lnSpc>
                <a:spcPct val="80000"/>
              </a:lnSpc>
            </a:pPr>
            <a:r>
              <a:rPr lang="en-CA" sz="2000" dirty="0"/>
              <a:t>No time or energy </a:t>
            </a:r>
          </a:p>
          <a:p>
            <a:pPr lvl="1">
              <a:lnSpc>
                <a:spcPct val="80000"/>
              </a:lnSpc>
            </a:pPr>
            <a:r>
              <a:rPr lang="en-CA" sz="2000" dirty="0"/>
              <a:t>Few leisure opportunities </a:t>
            </a:r>
          </a:p>
          <a:p>
            <a:pPr lvl="1">
              <a:lnSpc>
                <a:spcPct val="80000"/>
              </a:lnSpc>
            </a:pPr>
            <a:r>
              <a:rPr lang="en-CA" sz="2000" dirty="0"/>
              <a:t>Visiting the taverns or pubs</a:t>
            </a:r>
          </a:p>
          <a:p>
            <a:pPr>
              <a:lnSpc>
                <a:spcPct val="80000"/>
              </a:lnSpc>
            </a:pPr>
            <a:endParaRPr lang="en-CA" sz="2400" dirty="0"/>
          </a:p>
          <a:p>
            <a:pPr>
              <a:lnSpc>
                <a:spcPct val="80000"/>
              </a:lnSpc>
            </a:pPr>
            <a:r>
              <a:rPr lang="en-CA" sz="2400" dirty="0"/>
              <a:t>Middle class </a:t>
            </a:r>
          </a:p>
          <a:p>
            <a:pPr lvl="1">
              <a:lnSpc>
                <a:spcPct val="80000"/>
              </a:lnSpc>
            </a:pPr>
            <a:r>
              <a:rPr lang="en-CA" sz="2000" dirty="0"/>
              <a:t>Modeled upper class</a:t>
            </a:r>
          </a:p>
          <a:p>
            <a:pPr lvl="1">
              <a:lnSpc>
                <a:spcPct val="80000"/>
              </a:lnSpc>
            </a:pPr>
            <a:r>
              <a:rPr lang="en-CA" sz="2000" dirty="0"/>
              <a:t>Playing the piano, singing, and drama</a:t>
            </a:r>
          </a:p>
          <a:p>
            <a:pPr>
              <a:lnSpc>
                <a:spcPct val="80000"/>
              </a:lnSpc>
            </a:pPr>
            <a:endParaRPr lang="en-CA" sz="2400" dirty="0"/>
          </a:p>
          <a:p>
            <a:pPr>
              <a:lnSpc>
                <a:spcPct val="80000"/>
              </a:lnSpc>
            </a:pPr>
            <a:r>
              <a:rPr lang="en-CA" sz="2400" dirty="0"/>
              <a:t>Upper class </a:t>
            </a:r>
          </a:p>
          <a:p>
            <a:pPr lvl="1">
              <a:lnSpc>
                <a:spcPct val="80000"/>
              </a:lnSpc>
            </a:pPr>
            <a:r>
              <a:rPr lang="en-CA" sz="2000" dirty="0"/>
              <a:t>Enjoyed many forms of recreation </a:t>
            </a:r>
          </a:p>
          <a:p>
            <a:pPr lvl="1">
              <a:lnSpc>
                <a:spcPct val="80000"/>
              </a:lnSpc>
            </a:pPr>
            <a:r>
              <a:rPr lang="en-CA" sz="2000" dirty="0"/>
              <a:t>Bird watching, fishing, cricket, polo, and hunting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3417-00B8-416E-A58A-0DAA9F5EF98A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71855" y="6248400"/>
            <a:ext cx="2895600" cy="457200"/>
          </a:xfrm>
        </p:spPr>
        <p:txBody>
          <a:bodyPr/>
          <a:lstStyle/>
          <a:p>
            <a:r>
              <a:rPr lang="en-US" altLang="en-US" dirty="0" smtClean="0"/>
              <a:t>Kinesiology Books Publisher</a:t>
            </a:r>
            <a:endParaRPr lang="en-US" altLang="en-US" dirty="0"/>
          </a:p>
        </p:txBody>
      </p:sp>
      <p:pic>
        <p:nvPicPr>
          <p:cNvPr id="130049" name="Picture 1"/>
          <p:cNvPicPr>
            <a:picLocks noChangeAspect="1" noChangeArrowheads="1"/>
          </p:cNvPicPr>
          <p:nvPr/>
        </p:nvPicPr>
        <p:blipFill>
          <a:blip r:embed="rId2" cstate="print"/>
          <a:srcRect l="13963" t="9242" r="7289" b="13770"/>
          <a:stretch>
            <a:fillRect/>
          </a:stretch>
        </p:blipFill>
        <p:spPr bwMode="auto">
          <a:xfrm>
            <a:off x="6057165" y="2663914"/>
            <a:ext cx="2808000" cy="242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Roaring 20s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067550" cy="4411662"/>
          </a:xfrm>
        </p:spPr>
        <p:txBody>
          <a:bodyPr/>
          <a:lstStyle/>
          <a:p>
            <a:r>
              <a:rPr lang="en-CA" sz="2000" dirty="0"/>
              <a:t>People began to recognize the need to enjoy leisure time </a:t>
            </a:r>
          </a:p>
          <a:p>
            <a:endParaRPr lang="en-CA" sz="2000" dirty="0"/>
          </a:p>
          <a:p>
            <a:r>
              <a:rPr lang="en-CA" sz="2000" dirty="0"/>
              <a:t>Hard work followed by deserved recreation and leisure</a:t>
            </a:r>
          </a:p>
          <a:p>
            <a:pPr lvl="1"/>
            <a:r>
              <a:rPr lang="en-CA" sz="1800" dirty="0" smtClean="0"/>
              <a:t>Gambling</a:t>
            </a:r>
            <a:endParaRPr lang="en-US" sz="1800" dirty="0" smtClean="0"/>
          </a:p>
          <a:p>
            <a:pPr lvl="1"/>
            <a:r>
              <a:rPr lang="en-CA" sz="1800" dirty="0" smtClean="0"/>
              <a:t>Touring </a:t>
            </a:r>
            <a:r>
              <a:rPr lang="en-CA" sz="1800" dirty="0"/>
              <a:t>in the newly invented automobile </a:t>
            </a:r>
          </a:p>
          <a:p>
            <a:pPr lvl="1"/>
            <a:r>
              <a:rPr lang="en-CA" sz="1800" dirty="0"/>
              <a:t>The Charleston in illegal after-hours clubs</a:t>
            </a:r>
          </a:p>
          <a:p>
            <a:pPr lvl="1"/>
            <a:r>
              <a:rPr lang="en-CA" sz="1800" dirty="0"/>
              <a:t>Jazz </a:t>
            </a:r>
          </a:p>
        </p:txBody>
      </p:sp>
      <p:pic>
        <p:nvPicPr>
          <p:cNvPr id="43022" name="Picture 14" descr="jazz era ban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91175" y="4570413"/>
            <a:ext cx="3095625" cy="1835150"/>
          </a:xfrm>
          <a:noFill/>
          <a:ln/>
        </p:spPr>
      </p:pic>
      <p:pic>
        <p:nvPicPr>
          <p:cNvPr id="43023" name="Picture 15" descr="dance_charleston_baker"/>
          <p:cNvPicPr>
            <a:picLocks noChangeAspect="1" noChangeArrowheads="1"/>
          </p:cNvPicPr>
          <p:nvPr/>
        </p:nvPicPr>
        <p:blipFill>
          <a:blip r:embed="rId3" cstate="print"/>
          <a:srcRect l="10240" t="20520" r="11145" b="7687"/>
          <a:stretch>
            <a:fillRect/>
          </a:stretch>
        </p:blipFill>
        <p:spPr bwMode="auto">
          <a:xfrm>
            <a:off x="3762375" y="4554538"/>
            <a:ext cx="1598613" cy="1851025"/>
          </a:xfrm>
          <a:prstGeom prst="rect">
            <a:avLst/>
          </a:prstGeom>
          <a:noFill/>
        </p:spPr>
      </p:pic>
      <p:pic>
        <p:nvPicPr>
          <p:cNvPr id="43025" name="Picture 17" descr="flapper automobile 19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4546601"/>
            <a:ext cx="3024188" cy="1858962"/>
          </a:xfrm>
          <a:noFill/>
          <a:ln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01000" y="6482190"/>
            <a:ext cx="685800" cy="457200"/>
          </a:xfrm>
        </p:spPr>
        <p:txBody>
          <a:bodyPr/>
          <a:lstStyle/>
          <a:p>
            <a:fld id="{0A677A52-735F-4305-9DF2-912D8067B85F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456820" y="6482190"/>
            <a:ext cx="2895600" cy="457200"/>
          </a:xfrm>
        </p:spPr>
        <p:txBody>
          <a:bodyPr/>
          <a:lstStyle/>
          <a:p>
            <a:r>
              <a:rPr lang="en-US" altLang="en-US" dirty="0" smtClean="0"/>
              <a:t>Kinesiology Books Publisher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Depression Years </a:t>
            </a:r>
            <a:br>
              <a:rPr lang="en-CA"/>
            </a:br>
            <a:r>
              <a:rPr lang="en-CA"/>
              <a:t>(1929–1945)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43100"/>
            <a:ext cx="5440207" cy="4187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2000" dirty="0"/>
              <a:t>Recreation became less formal</a:t>
            </a:r>
          </a:p>
          <a:p>
            <a:pPr>
              <a:lnSpc>
                <a:spcPct val="80000"/>
              </a:lnSpc>
            </a:pPr>
            <a:endParaRPr lang="en-CA" sz="2000" dirty="0"/>
          </a:p>
          <a:p>
            <a:pPr>
              <a:lnSpc>
                <a:spcPct val="80000"/>
              </a:lnSpc>
            </a:pPr>
            <a:r>
              <a:rPr lang="en-CA" sz="2000" dirty="0"/>
              <a:t>People came together </a:t>
            </a:r>
          </a:p>
          <a:p>
            <a:pPr lvl="1">
              <a:lnSpc>
                <a:spcPct val="80000"/>
              </a:lnSpc>
            </a:pPr>
            <a:r>
              <a:rPr lang="en-CA" sz="1800" dirty="0"/>
              <a:t>Played their musical instruments </a:t>
            </a:r>
          </a:p>
          <a:p>
            <a:pPr lvl="1">
              <a:lnSpc>
                <a:spcPct val="80000"/>
              </a:lnSpc>
            </a:pPr>
            <a:r>
              <a:rPr lang="en-CA" sz="1800" dirty="0"/>
              <a:t>Had picnics at the local beaches </a:t>
            </a:r>
          </a:p>
          <a:p>
            <a:pPr lvl="1">
              <a:lnSpc>
                <a:spcPct val="80000"/>
              </a:lnSpc>
            </a:pPr>
            <a:r>
              <a:rPr lang="en-CA" sz="1800" dirty="0"/>
              <a:t>Went swimming</a:t>
            </a:r>
          </a:p>
          <a:p>
            <a:pPr lvl="1">
              <a:lnSpc>
                <a:spcPct val="80000"/>
              </a:lnSpc>
            </a:pPr>
            <a:r>
              <a:rPr lang="en-CA" sz="1800" dirty="0"/>
              <a:t>Conducted square dances </a:t>
            </a:r>
          </a:p>
          <a:p>
            <a:pPr lvl="1">
              <a:lnSpc>
                <a:spcPct val="80000"/>
              </a:lnSpc>
            </a:pPr>
            <a:r>
              <a:rPr lang="en-CA" sz="1800" dirty="0"/>
              <a:t>Made ice cream were the norm</a:t>
            </a:r>
          </a:p>
          <a:p>
            <a:pPr>
              <a:lnSpc>
                <a:spcPct val="80000"/>
              </a:lnSpc>
            </a:pPr>
            <a:endParaRPr lang="en-CA" sz="1800" dirty="0"/>
          </a:p>
          <a:p>
            <a:pPr>
              <a:lnSpc>
                <a:spcPct val="80000"/>
              </a:lnSpc>
            </a:pPr>
            <a:r>
              <a:rPr lang="en-CA" sz="2000" dirty="0"/>
              <a:t>Big bands and swing music were popular</a:t>
            </a:r>
          </a:p>
          <a:p>
            <a:pPr>
              <a:lnSpc>
                <a:spcPct val="80000"/>
              </a:lnSpc>
            </a:pPr>
            <a:endParaRPr lang="en-CA" sz="2000" dirty="0"/>
          </a:p>
          <a:p>
            <a:pPr>
              <a:lnSpc>
                <a:spcPct val="80000"/>
              </a:lnSpc>
            </a:pPr>
            <a:r>
              <a:rPr lang="en-CA" sz="2000" dirty="0"/>
              <a:t>Attending the movie theatres (with sound)</a:t>
            </a:r>
            <a:endParaRPr lang="en-US" sz="2000" dirty="0"/>
          </a:p>
        </p:txBody>
      </p:sp>
      <p:pic>
        <p:nvPicPr>
          <p:cNvPr id="46088" name="Picture 8" descr="radio 30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7690" r="5511"/>
          <a:stretch>
            <a:fillRect/>
          </a:stretch>
        </p:blipFill>
        <p:spPr>
          <a:xfrm>
            <a:off x="5987417" y="2034245"/>
            <a:ext cx="2725043" cy="3600000"/>
          </a:xfrm>
          <a:noFill/>
          <a:ln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3417-00B8-416E-A58A-0DAA9F5EF98A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591835" y="6248400"/>
            <a:ext cx="2895600" cy="457200"/>
          </a:xfrm>
        </p:spPr>
        <p:txBody>
          <a:bodyPr/>
          <a:lstStyle/>
          <a:p>
            <a:r>
              <a:rPr lang="en-US" altLang="en-US" dirty="0" smtClean="0"/>
              <a:t>Kinesiology Books Publisher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CA" sz="2200" dirty="0">
                <a:solidFill>
                  <a:srgbClr val="000000"/>
                </a:solidFill>
              </a:rPr>
              <a:t>Leisure versus Recreation</a:t>
            </a:r>
          </a:p>
          <a:p>
            <a:pPr>
              <a:buClr>
                <a:srgbClr val="C00000"/>
              </a:buClr>
            </a:pPr>
            <a:r>
              <a:rPr lang="en-CA" sz="2200" dirty="0" smtClean="0">
                <a:solidFill>
                  <a:srgbClr val="000000"/>
                </a:solidFill>
              </a:rPr>
              <a:t>Historical </a:t>
            </a:r>
            <a:r>
              <a:rPr lang="en-CA" sz="2200" dirty="0">
                <a:solidFill>
                  <a:srgbClr val="000000"/>
                </a:solidFill>
              </a:rPr>
              <a:t>Development of Recreation: A Brief Overview</a:t>
            </a:r>
          </a:p>
          <a:p>
            <a:pPr>
              <a:buClr>
                <a:srgbClr val="C00000"/>
              </a:buClr>
            </a:pPr>
            <a:r>
              <a:rPr lang="en-CA" sz="2200" dirty="0" smtClean="0">
                <a:solidFill>
                  <a:srgbClr val="000000"/>
                </a:solidFill>
              </a:rPr>
              <a:t>Benefits </a:t>
            </a:r>
            <a:r>
              <a:rPr lang="en-CA" sz="2200" dirty="0">
                <a:solidFill>
                  <a:srgbClr val="000000"/>
                </a:solidFill>
              </a:rPr>
              <a:t>of Recreation</a:t>
            </a:r>
          </a:p>
          <a:p>
            <a:pPr>
              <a:buClr>
                <a:srgbClr val="C00000"/>
              </a:buClr>
            </a:pPr>
            <a:r>
              <a:rPr lang="en-CA" sz="2200" dirty="0" smtClean="0">
                <a:solidFill>
                  <a:srgbClr val="000000"/>
                </a:solidFill>
              </a:rPr>
              <a:t>Factors </a:t>
            </a:r>
            <a:r>
              <a:rPr lang="en-CA" sz="2200" dirty="0">
                <a:solidFill>
                  <a:srgbClr val="000000"/>
                </a:solidFill>
              </a:rPr>
              <a:t>Affecting Our Recreational Interests and Pursuits </a:t>
            </a:r>
          </a:p>
          <a:p>
            <a:pPr>
              <a:buClr>
                <a:srgbClr val="C00000"/>
              </a:buClr>
            </a:pPr>
            <a:r>
              <a:rPr lang="en-CA" sz="2200" dirty="0" smtClean="0">
                <a:solidFill>
                  <a:srgbClr val="000000"/>
                </a:solidFill>
              </a:rPr>
              <a:t>Barriers </a:t>
            </a:r>
            <a:r>
              <a:rPr lang="en-CA" sz="2200" dirty="0">
                <a:solidFill>
                  <a:srgbClr val="000000"/>
                </a:solidFill>
              </a:rPr>
              <a:t>to Recreation and Leisure </a:t>
            </a:r>
          </a:p>
          <a:p>
            <a:pPr>
              <a:buClr>
                <a:srgbClr val="C00000"/>
              </a:buClr>
              <a:buFont typeface="Wingdings" pitchFamily="2" charset="2"/>
              <a:buNone/>
            </a:pPr>
            <a:r>
              <a:rPr lang="en-CA" sz="2200" dirty="0">
                <a:solidFill>
                  <a:srgbClr val="000000"/>
                </a:solidFill>
              </a:rPr>
              <a:t>	</a:t>
            </a:r>
            <a:r>
              <a:rPr lang="en-CA" sz="2200" dirty="0" smtClean="0">
                <a:solidFill>
                  <a:srgbClr val="000000"/>
                </a:solidFill>
              </a:rPr>
              <a:t>Health </a:t>
            </a:r>
            <a:r>
              <a:rPr lang="en-CA" sz="2200" dirty="0">
                <a:solidFill>
                  <a:srgbClr val="000000"/>
                </a:solidFill>
              </a:rPr>
              <a:t>and Wellness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3417-00B8-416E-A58A-0DAA9F5EF98A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82090" y="6264315"/>
            <a:ext cx="2895600" cy="457200"/>
          </a:xfrm>
        </p:spPr>
        <p:txBody>
          <a:bodyPr/>
          <a:lstStyle/>
          <a:p>
            <a:r>
              <a:rPr lang="en-US" altLang="en-US" dirty="0" smtClean="0"/>
              <a:t>Kinesiology Books Publisher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63815"/>
            <a:ext cx="8362950" cy="4411662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C00000"/>
              </a:buClr>
              <a:buNone/>
            </a:pPr>
            <a:r>
              <a:rPr lang="en-CA" sz="2200" dirty="0">
                <a:solidFill>
                  <a:srgbClr val="000000"/>
                </a:solidFill>
              </a:rPr>
              <a:t>After reading this chapter, you should have knowledge about the following:</a:t>
            </a:r>
          </a:p>
          <a:p>
            <a:pPr marL="763588" lvl="1" indent="-419100">
              <a:buClr>
                <a:srgbClr val="C00000"/>
              </a:buClr>
              <a:buSzPct val="100000"/>
              <a:buFont typeface="Wingdings" pitchFamily="2" charset="2"/>
              <a:buAutoNum type="arabicPeriod"/>
            </a:pPr>
            <a:r>
              <a:rPr lang="en-CA" sz="2200" dirty="0" smtClean="0">
                <a:solidFill>
                  <a:srgbClr val="000000"/>
                </a:solidFill>
              </a:rPr>
              <a:t>The </a:t>
            </a:r>
            <a:r>
              <a:rPr lang="en-CA" sz="2200" dirty="0">
                <a:solidFill>
                  <a:srgbClr val="000000"/>
                </a:solidFill>
              </a:rPr>
              <a:t>definition of leisure, recreation, and wellness</a:t>
            </a:r>
          </a:p>
          <a:p>
            <a:pPr marL="763588" lvl="1" indent="-419100">
              <a:buClr>
                <a:srgbClr val="C00000"/>
              </a:buClr>
              <a:buSzPct val="100000"/>
              <a:buFont typeface="Wingdings" pitchFamily="2" charset="2"/>
              <a:buAutoNum type="arabicPeriod"/>
            </a:pPr>
            <a:r>
              <a:rPr lang="en-CA" sz="2200" dirty="0">
                <a:solidFill>
                  <a:srgbClr val="000000"/>
                </a:solidFill>
              </a:rPr>
              <a:t>The evolution of recreation in society</a:t>
            </a:r>
          </a:p>
          <a:p>
            <a:pPr marL="763588" lvl="1" indent="-419100">
              <a:buClr>
                <a:srgbClr val="C00000"/>
              </a:buClr>
              <a:buSzPct val="100000"/>
              <a:buFont typeface="Wingdings" pitchFamily="2" charset="2"/>
              <a:buAutoNum type="arabicPeriod"/>
            </a:pPr>
            <a:r>
              <a:rPr lang="en-CA" sz="2200" dirty="0">
                <a:solidFill>
                  <a:srgbClr val="000000"/>
                </a:solidFill>
              </a:rPr>
              <a:t>The benefits of and potential barriers to recreation opportunities</a:t>
            </a:r>
          </a:p>
          <a:p>
            <a:pPr marL="763588" lvl="1" indent="-419100">
              <a:buClr>
                <a:srgbClr val="C00000"/>
              </a:buClr>
              <a:buSzPct val="100000"/>
              <a:buFont typeface="Wingdings" pitchFamily="2" charset="2"/>
              <a:buAutoNum type="arabicPeriod"/>
            </a:pPr>
            <a:r>
              <a:rPr lang="en-CA" sz="2200" dirty="0">
                <a:solidFill>
                  <a:srgbClr val="000000"/>
                </a:solidFill>
              </a:rPr>
              <a:t>How to become physically active</a:t>
            </a:r>
          </a:p>
          <a:p>
            <a:pPr marL="763588" lvl="1" indent="-419100">
              <a:buClr>
                <a:srgbClr val="FFFF00"/>
              </a:buClr>
              <a:buFont typeface="Wingdings" pitchFamily="2" charset="2"/>
              <a:buAutoNum type="arabicPeriod"/>
            </a:pPr>
            <a:endParaRPr lang="en-CA" sz="2000" dirty="0">
              <a:solidFill>
                <a:schemeClr val="bg1"/>
              </a:solidFill>
            </a:endParaRPr>
          </a:p>
          <a:p>
            <a:pPr marL="495300" indent="-495300">
              <a:buClr>
                <a:srgbClr val="FFFF00"/>
              </a:buClr>
              <a:buFont typeface="Wingdings" pitchFamily="2" charset="2"/>
              <a:buAutoNum type="arabicPeriod"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3417-00B8-416E-A58A-0DAA9F5EF98A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517105" y="6248400"/>
            <a:ext cx="2895600" cy="457200"/>
          </a:xfrm>
        </p:spPr>
        <p:txBody>
          <a:bodyPr/>
          <a:lstStyle/>
          <a:p>
            <a:r>
              <a:rPr lang="en-US" altLang="en-US" dirty="0" smtClean="0"/>
              <a:t>Kinesiology Books Publisher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Leisure versus Recreation</a:t>
            </a:r>
            <a:endParaRPr lang="en-US"/>
          </a:p>
        </p:txBody>
      </p:sp>
      <p:pic>
        <p:nvPicPr>
          <p:cNvPr id="8198" name="Picture 6" descr="MPj04306760000[1]"/>
          <p:cNvPicPr>
            <a:picLocks noChangeAspect="1" noChangeArrowheads="1"/>
          </p:cNvPicPr>
          <p:nvPr/>
        </p:nvPicPr>
        <p:blipFill>
          <a:blip r:embed="rId2" cstate="print"/>
          <a:srcRect t="30865"/>
          <a:stretch>
            <a:fillRect/>
          </a:stretch>
        </p:blipFill>
        <p:spPr bwMode="auto">
          <a:xfrm>
            <a:off x="1476375" y="2924175"/>
            <a:ext cx="2879725" cy="2659063"/>
          </a:xfrm>
          <a:prstGeom prst="rect">
            <a:avLst/>
          </a:prstGeom>
          <a:noFill/>
        </p:spPr>
      </p:pic>
      <p:pic>
        <p:nvPicPr>
          <p:cNvPr id="8199" name="Picture 7" descr="MPj042216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924175"/>
            <a:ext cx="2659062" cy="2659063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A3165A-94FF-4E8A-8ACA-0E4C72BBA239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Leisure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609502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2400" dirty="0"/>
              <a:t>Free time that can be spent as you see fit</a:t>
            </a:r>
          </a:p>
          <a:p>
            <a:pPr>
              <a:lnSpc>
                <a:spcPct val="80000"/>
              </a:lnSpc>
            </a:pPr>
            <a:endParaRPr lang="en-CA" sz="2400" dirty="0"/>
          </a:p>
          <a:p>
            <a:pPr>
              <a:lnSpc>
                <a:spcPct val="80000"/>
              </a:lnSpc>
            </a:pPr>
            <a:r>
              <a:rPr lang="en-CA" sz="2400" dirty="0"/>
              <a:t>Activities making up your unstructured free time</a:t>
            </a:r>
          </a:p>
          <a:p>
            <a:pPr>
              <a:lnSpc>
                <a:spcPct val="80000"/>
              </a:lnSpc>
            </a:pPr>
            <a:endParaRPr lang="en-CA" sz="2400" dirty="0"/>
          </a:p>
          <a:p>
            <a:pPr>
              <a:lnSpc>
                <a:spcPct val="80000"/>
              </a:lnSpc>
            </a:pPr>
            <a:r>
              <a:rPr lang="en-CA" sz="2400" dirty="0"/>
              <a:t>Many different possibilities </a:t>
            </a:r>
          </a:p>
          <a:p>
            <a:pPr>
              <a:lnSpc>
                <a:spcPct val="80000"/>
              </a:lnSpc>
            </a:pPr>
            <a:endParaRPr lang="en-CA" sz="2400" dirty="0"/>
          </a:p>
          <a:p>
            <a:pPr>
              <a:lnSpc>
                <a:spcPct val="80000"/>
              </a:lnSpc>
            </a:pPr>
            <a:r>
              <a:rPr lang="en-CA" sz="2400" dirty="0"/>
              <a:t>Not necessarily planned use of time, </a:t>
            </a:r>
          </a:p>
          <a:p>
            <a:pPr>
              <a:lnSpc>
                <a:spcPct val="80000"/>
              </a:lnSpc>
              <a:buNone/>
            </a:pPr>
            <a:r>
              <a:rPr lang="en-CA" sz="2400" dirty="0"/>
              <a:t>	but not necessarily wasted time </a:t>
            </a:r>
          </a:p>
          <a:p>
            <a:pPr>
              <a:lnSpc>
                <a:spcPct val="80000"/>
              </a:lnSpc>
            </a:pPr>
            <a:endParaRPr lang="en-CA" sz="2400" dirty="0"/>
          </a:p>
          <a:p>
            <a:pPr>
              <a:lnSpc>
                <a:spcPct val="80000"/>
              </a:lnSpc>
            </a:pPr>
            <a:r>
              <a:rPr lang="en-CA" sz="2400" dirty="0"/>
              <a:t>Body’s chance to rejuvenate itself</a:t>
            </a:r>
            <a:endParaRPr lang="en-US" sz="2400" dirty="0"/>
          </a:p>
          <a:p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9D4B-F598-42FB-9103-710FE980E69B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t="8159"/>
          <a:stretch>
            <a:fillRect/>
          </a:stretch>
        </p:blipFill>
        <p:spPr bwMode="auto">
          <a:xfrm>
            <a:off x="6362196" y="2078850"/>
            <a:ext cx="248527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52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Recreation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CA" sz="2000" dirty="0"/>
              <a:t>Participation in an activity that you enjoy</a:t>
            </a:r>
          </a:p>
          <a:p>
            <a:endParaRPr lang="en-CA" sz="2000" dirty="0"/>
          </a:p>
          <a:p>
            <a:r>
              <a:rPr lang="en-CA" sz="2000" dirty="0"/>
              <a:t>An activity that will improve us or restore us in some way</a:t>
            </a:r>
          </a:p>
          <a:p>
            <a:endParaRPr lang="en-CA" sz="2000" dirty="0"/>
          </a:p>
          <a:p>
            <a:r>
              <a:rPr lang="en-CA" sz="2000" dirty="0"/>
              <a:t>E.g., playing sports, watching TV, downloading music, or playing video games, cooking and baking, gardening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3417-00B8-416E-A58A-0DAA9F5EF98A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47175" y="6248400"/>
            <a:ext cx="2610290" cy="457200"/>
          </a:xfrm>
        </p:spPr>
        <p:txBody>
          <a:bodyPr/>
          <a:lstStyle/>
          <a:p>
            <a:r>
              <a:rPr lang="en-US" altLang="en-US" dirty="0" smtClean="0"/>
              <a:t>Kinesiology Books Publisher</a:t>
            </a:r>
            <a:endParaRPr lang="en-US" altLang="en-US" dirty="0"/>
          </a:p>
        </p:txBody>
      </p:sp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4448" y="4149080"/>
            <a:ext cx="3202727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400"/>
              <a:t>Historical Development of Recreation: A Brief Overview</a:t>
            </a:r>
            <a:endParaRPr lang="en-US" sz="4400"/>
          </a:p>
        </p:txBody>
      </p:sp>
      <p:pic>
        <p:nvPicPr>
          <p:cNvPr id="10247" name="Picture 7" descr="MPj042237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924175"/>
            <a:ext cx="3875087" cy="25812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A3165A-94FF-4E8A-8ACA-0E4C72BBA239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Kinesiology Books Publisher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Renaissance Period </a:t>
            </a:r>
            <a:br>
              <a:rPr lang="en-CA"/>
            </a:br>
            <a:r>
              <a:rPr lang="en-CA"/>
              <a:t>(1350–1600)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CA" sz="2000" dirty="0"/>
              <a:t>Upper-class </a:t>
            </a:r>
          </a:p>
          <a:p>
            <a:pPr>
              <a:spcAft>
                <a:spcPts val="1200"/>
              </a:spcAft>
            </a:pPr>
            <a:r>
              <a:rPr lang="en-CA" sz="2000" dirty="0" smtClean="0"/>
              <a:t>Painting</a:t>
            </a:r>
            <a:r>
              <a:rPr lang="en-CA" sz="2000" dirty="0"/>
              <a:t>, music, literature, science, and education</a:t>
            </a:r>
          </a:p>
          <a:p>
            <a:pPr>
              <a:spcAft>
                <a:spcPts val="1200"/>
              </a:spcAft>
            </a:pPr>
            <a:r>
              <a:rPr lang="en-CA" sz="2000" dirty="0" smtClean="0"/>
              <a:t>Well-educated </a:t>
            </a:r>
            <a:r>
              <a:rPr lang="en-CA" sz="2000" dirty="0"/>
              <a:t>man could ride, fence, dance, and paint</a:t>
            </a:r>
          </a:p>
          <a:p>
            <a:pPr>
              <a:spcAft>
                <a:spcPts val="1200"/>
              </a:spcAft>
            </a:pPr>
            <a:r>
              <a:rPr lang="en-CA" sz="2000" dirty="0" smtClean="0"/>
              <a:t>Great </a:t>
            </a:r>
            <a:r>
              <a:rPr lang="en-CA" sz="2000" dirty="0"/>
              <a:t>cultural movement in the arts and education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3417-00B8-416E-A58A-0DAA9F5EF98A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1865" y="6257165"/>
            <a:ext cx="2895600" cy="457200"/>
          </a:xfrm>
        </p:spPr>
        <p:txBody>
          <a:bodyPr/>
          <a:lstStyle/>
          <a:p>
            <a:r>
              <a:rPr lang="en-US" altLang="en-US" dirty="0" smtClean="0"/>
              <a:t>Kinesiology Books Publisher</a:t>
            </a:r>
            <a:endParaRPr lang="en-US" alt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11153" r="5792" b="11200"/>
          <a:stretch/>
        </p:blipFill>
        <p:spPr bwMode="auto">
          <a:xfrm>
            <a:off x="2411760" y="3970451"/>
            <a:ext cx="3869154" cy="235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Reformation Period </a:t>
            </a:r>
            <a:br>
              <a:rPr lang="en-CA"/>
            </a:br>
            <a:r>
              <a:rPr lang="en-CA"/>
              <a:t>(1500s–1600s)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2078849"/>
            <a:ext cx="5562599" cy="4052075"/>
          </a:xfrm>
        </p:spPr>
        <p:txBody>
          <a:bodyPr/>
          <a:lstStyle/>
          <a:p>
            <a:r>
              <a:rPr lang="en-CA" sz="2200" smtClean="0"/>
              <a:t>Protestant </a:t>
            </a:r>
            <a:r>
              <a:rPr lang="en-CA" sz="2200" dirty="0"/>
              <a:t>work ethic introduced to colonial America</a:t>
            </a:r>
          </a:p>
          <a:p>
            <a:endParaRPr lang="en-CA" sz="2200" dirty="0"/>
          </a:p>
          <a:p>
            <a:r>
              <a:rPr lang="en-CA" sz="2200" dirty="0"/>
              <a:t>Recreation and leisure were earned through daily hard work</a:t>
            </a:r>
          </a:p>
          <a:p>
            <a:endParaRPr lang="en-CA" sz="2200" dirty="0"/>
          </a:p>
          <a:p>
            <a:r>
              <a:rPr lang="en-CA" sz="2200" dirty="0"/>
              <a:t> “Work before play” </a:t>
            </a:r>
          </a:p>
          <a:p>
            <a:endParaRPr lang="en-CA" sz="2200" dirty="0"/>
          </a:p>
          <a:p>
            <a:r>
              <a:rPr lang="en-CA" sz="2200" dirty="0"/>
              <a:t>Ample time for recreation and leisure = lazy and a loafer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7364" y="6248400"/>
            <a:ext cx="829435" cy="457200"/>
          </a:xfrm>
        </p:spPr>
        <p:txBody>
          <a:bodyPr/>
          <a:lstStyle/>
          <a:p>
            <a:fld id="{74333417-00B8-416E-A58A-0DAA9F5EF98A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1785" y="6248400"/>
            <a:ext cx="2895600" cy="457200"/>
          </a:xfrm>
        </p:spPr>
        <p:txBody>
          <a:bodyPr/>
          <a:lstStyle/>
          <a:p>
            <a:r>
              <a:rPr lang="en-US" altLang="en-US" dirty="0" smtClean="0"/>
              <a:t>Kinesiology Books Publisher</a:t>
            </a:r>
            <a:endParaRPr lang="en-US" altLang="en-US" dirty="0"/>
          </a:p>
        </p:txBody>
      </p:sp>
      <p:pic>
        <p:nvPicPr>
          <p:cNvPr id="131073" name="Picture 1"/>
          <p:cNvPicPr>
            <a:picLocks noChangeAspect="1" noChangeArrowheads="1"/>
          </p:cNvPicPr>
          <p:nvPr/>
        </p:nvPicPr>
        <p:blipFill>
          <a:blip r:embed="rId2" cstate="print"/>
          <a:srcRect l="11741" t="9242" r="11741" b="7732"/>
          <a:stretch>
            <a:fillRect/>
          </a:stretch>
        </p:blipFill>
        <p:spPr bwMode="auto">
          <a:xfrm>
            <a:off x="6327195" y="2303874"/>
            <a:ext cx="2454527" cy="33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666699"/>
        </a:dk1>
        <a:lt1>
          <a:srgbClr val="FFFFFF"/>
        </a:lt1>
        <a:dk2>
          <a:srgbClr val="476949"/>
        </a:dk2>
        <a:lt2>
          <a:srgbClr val="CCCC00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12">
        <a:dk1>
          <a:srgbClr val="666699"/>
        </a:dk1>
        <a:lt1>
          <a:srgbClr val="FFFFFF"/>
        </a:lt1>
        <a:dk2>
          <a:srgbClr val="476949"/>
        </a:dk2>
        <a:lt2>
          <a:srgbClr val="DFE25C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13">
        <a:dk1>
          <a:srgbClr val="666699"/>
        </a:dk1>
        <a:lt1>
          <a:srgbClr val="FFFFFF"/>
        </a:lt1>
        <a:dk2>
          <a:srgbClr val="476949"/>
        </a:dk2>
        <a:lt2>
          <a:srgbClr val="E7E981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790</TotalTime>
  <Words>415</Words>
  <Application>Microsoft Office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Network</vt:lpstr>
      <vt:lpstr>CHAPTER 4: LEISURE, RECREATION, AND WELLNESS</vt:lpstr>
      <vt:lpstr>Contents</vt:lpstr>
      <vt:lpstr>Introduction</vt:lpstr>
      <vt:lpstr>Leisure versus Recreation</vt:lpstr>
      <vt:lpstr>Leisure</vt:lpstr>
      <vt:lpstr>Recreation</vt:lpstr>
      <vt:lpstr>Historical Development of Recreation: A Brief Overview</vt:lpstr>
      <vt:lpstr>Renaissance Period  (1350–1600)</vt:lpstr>
      <vt:lpstr>Reformation Period  (1500s–1600s)</vt:lpstr>
      <vt:lpstr>Industrial Revolution  (1700–1900)</vt:lpstr>
      <vt:lpstr>Roaring 20s</vt:lpstr>
      <vt:lpstr>Depression Years  (1929–1945)</vt:lpstr>
    </vt:vector>
  </TitlesOfParts>
  <Company>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Lillith</dc:creator>
  <cp:lastModifiedBy>PM</cp:lastModifiedBy>
  <cp:revision>104</cp:revision>
  <dcterms:created xsi:type="dcterms:W3CDTF">2007-09-29T23:41:30Z</dcterms:created>
  <dcterms:modified xsi:type="dcterms:W3CDTF">2017-11-29T20:35:57Z</dcterms:modified>
</cp:coreProperties>
</file>