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402" r:id="rId4"/>
    <p:sldId id="259" r:id="rId5"/>
    <p:sldId id="397" r:id="rId6"/>
    <p:sldId id="403" r:id="rId7"/>
    <p:sldId id="407" r:id="rId8"/>
    <p:sldId id="408" r:id="rId9"/>
    <p:sldId id="404" r:id="rId10"/>
    <p:sldId id="409" r:id="rId11"/>
    <p:sldId id="398" r:id="rId12"/>
    <p:sldId id="411" r:id="rId13"/>
    <p:sldId id="413" r:id="rId14"/>
    <p:sldId id="412" r:id="rId15"/>
    <p:sldId id="405" r:id="rId16"/>
    <p:sldId id="410" r:id="rId17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EBDC"/>
    <a:srgbClr val="C4EFFF"/>
    <a:srgbClr val="D8EADA"/>
    <a:srgbClr val="0089C0"/>
    <a:srgbClr val="0F6FC6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7" autoAdjust="0"/>
    <p:restoredTop sz="96953" autoAdjust="0"/>
  </p:normalViewPr>
  <p:slideViewPr>
    <p:cSldViewPr>
      <p:cViewPr varScale="1">
        <p:scale>
          <a:sx n="102" d="100"/>
          <a:sy n="102" d="100"/>
        </p:scale>
        <p:origin x="4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43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88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39A65-FEEF-49E9-956F-B8710700693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D7A290D-71B9-4970-875C-9469A8495AE1}">
      <dgm:prSet phldrT="[Text]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C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Skeletal Muscle</a:t>
          </a:r>
          <a:endParaRPr lang="en-CA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1030C6D-4EFB-4CB3-857A-B2CE627656F9}" type="parTrans" cxnId="{EB062641-62BF-4CF8-8D8D-5785C9435891}">
      <dgm:prSet/>
      <dgm:spPr/>
      <dgm:t>
        <a:bodyPr/>
        <a:lstStyle/>
        <a:p>
          <a:endParaRPr lang="en-CA"/>
        </a:p>
      </dgm:t>
    </dgm:pt>
    <dgm:pt modelId="{63C79890-7555-4D69-A34C-AAD851F097AA}" type="sibTrans" cxnId="{EB062641-62BF-4CF8-8D8D-5785C9435891}">
      <dgm:prSet/>
      <dgm:spPr/>
      <dgm:t>
        <a:bodyPr/>
        <a:lstStyle/>
        <a:p>
          <a:endParaRPr lang="en-CA"/>
        </a:p>
      </dgm:t>
    </dgm:pt>
    <dgm:pt modelId="{0DE435A3-9CEE-41B9-A352-A9AE4C50EF9F}">
      <dgm:prSet phldrT="[Text]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C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Nerve–Muscle Interaction and    Adaptation to Exercise</a:t>
          </a:r>
          <a:endParaRPr lang="en-CA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AD67DDF-BA5A-4B62-86B3-B8BEDFC7FFD6}" type="parTrans" cxnId="{B8A8FFB8-9588-4C6A-AB17-44397079BBFC}">
      <dgm:prSet/>
      <dgm:spPr/>
      <dgm:t>
        <a:bodyPr/>
        <a:lstStyle/>
        <a:p>
          <a:endParaRPr lang="en-CA"/>
        </a:p>
      </dgm:t>
    </dgm:pt>
    <dgm:pt modelId="{707BCA2A-5F13-4387-A616-A5C69BF10D56}" type="sibTrans" cxnId="{B8A8FFB8-9588-4C6A-AB17-44397079BBFC}">
      <dgm:prSet/>
      <dgm:spPr/>
      <dgm:t>
        <a:bodyPr/>
        <a:lstStyle/>
        <a:p>
          <a:endParaRPr lang="en-CA"/>
        </a:p>
      </dgm:t>
    </dgm:pt>
    <dgm:pt modelId="{C1B199A8-B3F3-44EE-9E0D-C5D92F680BE6}">
      <dgm:prSet phldrT="[Text]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C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Types of Human Muscle</a:t>
          </a:r>
        </a:p>
      </dgm:t>
    </dgm:pt>
    <dgm:pt modelId="{93C2DB27-15A5-4699-8AC2-660FCB41FEBF}" type="parTrans" cxnId="{94F64B35-98CC-4BA6-B1EE-9A4613A1F16B}">
      <dgm:prSet/>
      <dgm:spPr/>
      <dgm:t>
        <a:bodyPr/>
        <a:lstStyle/>
        <a:p>
          <a:endParaRPr lang="en-CA"/>
        </a:p>
      </dgm:t>
    </dgm:pt>
    <dgm:pt modelId="{29E96322-F8C0-4EB1-AC0B-DE6D231FECE3}" type="sibTrans" cxnId="{94F64B35-98CC-4BA6-B1EE-9A4613A1F16B}">
      <dgm:prSet/>
      <dgm:spPr/>
      <dgm:t>
        <a:bodyPr/>
        <a:lstStyle/>
        <a:p>
          <a:endParaRPr lang="en-CA"/>
        </a:p>
      </dgm:t>
    </dgm:pt>
    <dgm:pt modelId="{78FA9924-F633-47DC-B74D-9D27EDDF0B79}">
      <dgm:prSet phldrT="[Text]"/>
      <dgm:spPr>
        <a:solidFill>
          <a:schemeClr val="bg1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Properties</a:t>
          </a:r>
          <a:endParaRPr lang="en-CA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</dgm:t>
    </dgm:pt>
    <dgm:pt modelId="{D9DC01CD-ADEA-4E91-99D2-7DEF212C26FF}" type="sibTrans" cxnId="{C8824F22-1C24-48A7-98F5-29B3D27BCF70}">
      <dgm:prSet/>
      <dgm:spPr/>
      <dgm:t>
        <a:bodyPr/>
        <a:lstStyle/>
        <a:p>
          <a:endParaRPr lang="en-CA"/>
        </a:p>
      </dgm:t>
    </dgm:pt>
    <dgm:pt modelId="{B58A69BB-3BA4-4058-81EB-BF833933AC31}" type="parTrans" cxnId="{C8824F22-1C24-48A7-98F5-29B3D27BCF70}">
      <dgm:prSet/>
      <dgm:spPr/>
      <dgm:t>
        <a:bodyPr/>
        <a:lstStyle/>
        <a:p>
          <a:endParaRPr lang="en-CA"/>
        </a:p>
      </dgm:t>
    </dgm:pt>
    <dgm:pt modelId="{756418F2-0155-4F30-A2B1-9020AE0F6D37}">
      <dgm:prSet/>
      <dgm:spPr/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Muscle Teamwork</a:t>
          </a:r>
        </a:p>
      </dgm:t>
    </dgm:pt>
    <dgm:pt modelId="{C493F6A6-1C40-4F58-B364-314D4C332D7D}" type="parTrans" cxnId="{B152BCF0-97CF-4174-A353-CF747EB24344}">
      <dgm:prSet/>
      <dgm:spPr/>
      <dgm:t>
        <a:bodyPr/>
        <a:lstStyle/>
        <a:p>
          <a:endParaRPr lang="en-CA"/>
        </a:p>
      </dgm:t>
    </dgm:pt>
    <dgm:pt modelId="{6EFA8182-7569-43E7-AB9C-4172651488A2}" type="sibTrans" cxnId="{B152BCF0-97CF-4174-A353-CF747EB24344}">
      <dgm:prSet/>
      <dgm:spPr/>
      <dgm:t>
        <a:bodyPr/>
        <a:lstStyle/>
        <a:p>
          <a:endParaRPr lang="en-CA"/>
        </a:p>
      </dgm:t>
    </dgm:pt>
    <dgm:pt modelId="{4EA5DD74-61D4-4DCD-B946-36620BA2A525}">
      <dgm:prSet/>
      <dgm:spPr/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Structure</a:t>
          </a:r>
        </a:p>
      </dgm:t>
    </dgm:pt>
    <dgm:pt modelId="{AD3CEC63-58DE-4196-9B8F-4236BE577D31}" type="parTrans" cxnId="{5D18500D-DA83-44F2-9415-9C1344833E8E}">
      <dgm:prSet/>
      <dgm:spPr/>
      <dgm:t>
        <a:bodyPr/>
        <a:lstStyle/>
        <a:p>
          <a:endParaRPr lang="en-CA"/>
        </a:p>
      </dgm:t>
    </dgm:pt>
    <dgm:pt modelId="{1989F112-7332-4F2F-84E4-32D9004992BC}" type="sibTrans" cxnId="{5D18500D-DA83-44F2-9415-9C1344833E8E}">
      <dgm:prSet/>
      <dgm:spPr/>
      <dgm:t>
        <a:bodyPr/>
        <a:lstStyle/>
        <a:p>
          <a:endParaRPr lang="en-CA"/>
        </a:p>
      </dgm:t>
    </dgm:pt>
    <dgm:pt modelId="{7D0AC293-936E-4B73-BADB-CAF43E8665CA}">
      <dgm:prSet/>
      <dgm:spPr/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Muscle Fibre Types</a:t>
          </a:r>
        </a:p>
      </dgm:t>
    </dgm:pt>
    <dgm:pt modelId="{2FAF8D0A-CD60-40B7-9035-7722CF3081E5}" type="parTrans" cxnId="{99B4670A-C43F-4476-AF55-06836A5A89AE}">
      <dgm:prSet/>
      <dgm:spPr/>
      <dgm:t>
        <a:bodyPr/>
        <a:lstStyle/>
        <a:p>
          <a:endParaRPr lang="en-CA"/>
        </a:p>
      </dgm:t>
    </dgm:pt>
    <dgm:pt modelId="{18ABCFB7-9885-4BF4-B728-9812AE0C05CF}" type="sibTrans" cxnId="{99B4670A-C43F-4476-AF55-06836A5A89AE}">
      <dgm:prSet/>
      <dgm:spPr/>
      <dgm:t>
        <a:bodyPr/>
        <a:lstStyle/>
        <a:p>
          <a:endParaRPr lang="en-CA"/>
        </a:p>
      </dgm:t>
    </dgm:pt>
    <dgm:pt modelId="{B66E8FD7-4462-4C4A-A398-5D08AC7ED406}">
      <dgm:prSet/>
      <dgm:spPr/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Motor Unit</a:t>
          </a:r>
        </a:p>
      </dgm:t>
    </dgm:pt>
    <dgm:pt modelId="{1416669E-B64B-434B-B872-6A6C9D60147E}" type="parTrans" cxnId="{C2A80F7B-6227-412E-B261-F09CA896A68A}">
      <dgm:prSet/>
      <dgm:spPr/>
      <dgm:t>
        <a:bodyPr/>
        <a:lstStyle/>
        <a:p>
          <a:endParaRPr lang="en-CA"/>
        </a:p>
      </dgm:t>
    </dgm:pt>
    <dgm:pt modelId="{3CE3D908-3A81-4E63-910E-1458A55584DD}" type="sibTrans" cxnId="{C2A80F7B-6227-412E-B261-F09CA896A68A}">
      <dgm:prSet/>
      <dgm:spPr/>
      <dgm:t>
        <a:bodyPr/>
        <a:lstStyle/>
        <a:p>
          <a:endParaRPr lang="en-CA"/>
        </a:p>
      </dgm:t>
    </dgm:pt>
    <dgm:pt modelId="{439F3312-C5B2-4799-8465-3EDD509A44FF}">
      <dgm:prSet/>
      <dgm:spPr/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Intramuscle Coordination</a:t>
          </a:r>
        </a:p>
      </dgm:t>
    </dgm:pt>
    <dgm:pt modelId="{82B92F0F-1CFC-40D6-AA80-B9869F46EB19}" type="parTrans" cxnId="{15423315-20CC-45BD-AB35-C7AF25C4F6BF}">
      <dgm:prSet/>
      <dgm:spPr/>
      <dgm:t>
        <a:bodyPr/>
        <a:lstStyle/>
        <a:p>
          <a:endParaRPr lang="en-CA"/>
        </a:p>
      </dgm:t>
    </dgm:pt>
    <dgm:pt modelId="{1A946B96-CB36-4B77-A459-65FA545B9ABF}" type="sibTrans" cxnId="{15423315-20CC-45BD-AB35-C7AF25C4F6BF}">
      <dgm:prSet/>
      <dgm:spPr/>
      <dgm:t>
        <a:bodyPr/>
        <a:lstStyle/>
        <a:p>
          <a:endParaRPr lang="en-CA"/>
        </a:p>
      </dgm:t>
    </dgm:pt>
    <dgm:pt modelId="{B102A7B6-E6CA-4714-94E2-0915E9CBB6FE}">
      <dgm:prSet/>
      <dgm:spPr/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Intermuscle Coordination</a:t>
          </a:r>
        </a:p>
      </dgm:t>
    </dgm:pt>
    <dgm:pt modelId="{679D1558-63A9-4A27-8B55-692BD40F49B2}" type="parTrans" cxnId="{5111EF87-2ACA-43A9-A360-8189A793AD25}">
      <dgm:prSet/>
      <dgm:spPr/>
      <dgm:t>
        <a:bodyPr/>
        <a:lstStyle/>
        <a:p>
          <a:endParaRPr lang="en-CA"/>
        </a:p>
      </dgm:t>
    </dgm:pt>
    <dgm:pt modelId="{7BB83478-87EE-411A-924A-CAF113C912B3}" type="sibTrans" cxnId="{5111EF87-2ACA-43A9-A360-8189A793AD25}">
      <dgm:prSet/>
      <dgm:spPr/>
      <dgm:t>
        <a:bodyPr/>
        <a:lstStyle/>
        <a:p>
          <a:endParaRPr lang="en-CA"/>
        </a:p>
      </dgm:t>
    </dgm:pt>
    <dgm:pt modelId="{1733487D-F10C-47DE-AB79-1314BC09ACEB}">
      <dgm:prSet/>
      <dgm:spPr/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Sport-Specific Training</a:t>
          </a:r>
        </a:p>
      </dgm:t>
    </dgm:pt>
    <dgm:pt modelId="{8C6793F0-523C-4681-A0AC-1B65AD1C52AE}" type="parTrans" cxnId="{2BF6920C-6CAA-40FE-9166-42A53AA505C3}">
      <dgm:prSet/>
      <dgm:spPr/>
      <dgm:t>
        <a:bodyPr/>
        <a:lstStyle/>
        <a:p>
          <a:endParaRPr lang="en-CA"/>
        </a:p>
      </dgm:t>
    </dgm:pt>
    <dgm:pt modelId="{15F1FAB1-C96E-404C-B36D-16F7C3E5DFE1}" type="sibTrans" cxnId="{2BF6920C-6CAA-40FE-9166-42A53AA505C3}">
      <dgm:prSet/>
      <dgm:spPr/>
      <dgm:t>
        <a:bodyPr/>
        <a:lstStyle/>
        <a:p>
          <a:endParaRPr lang="en-CA"/>
        </a:p>
      </dgm:t>
    </dgm:pt>
    <dgm:pt modelId="{5008212F-0A0D-4339-AE8F-71BDB6AD83FA}">
      <dgm:prSet/>
      <dgm:spPr/>
      <dgm:t>
        <a:bodyPr/>
        <a:lstStyle/>
        <a:p>
          <a:r>
            <a:rPr lang="en-CA" b="1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Muscle’s Adaptation to Strength Training</a:t>
          </a:r>
        </a:p>
      </dgm:t>
    </dgm:pt>
    <dgm:pt modelId="{2A3FCC75-9805-41B1-B934-A1897B026BC4}" type="parTrans" cxnId="{ED8212AF-97E0-4AEB-9275-77AEEE8BE8DC}">
      <dgm:prSet/>
      <dgm:spPr/>
      <dgm:t>
        <a:bodyPr/>
        <a:lstStyle/>
        <a:p>
          <a:endParaRPr lang="en-CA"/>
        </a:p>
      </dgm:t>
    </dgm:pt>
    <dgm:pt modelId="{CAD72323-601C-42CB-95B6-6FBF0D22259C}" type="sibTrans" cxnId="{ED8212AF-97E0-4AEB-9275-77AEEE8BE8DC}">
      <dgm:prSet/>
      <dgm:spPr/>
      <dgm:t>
        <a:bodyPr/>
        <a:lstStyle/>
        <a:p>
          <a:endParaRPr lang="en-CA"/>
        </a:p>
      </dgm:t>
    </dgm:pt>
    <dgm:pt modelId="{84F0FC20-90B8-470B-9258-A9F2976220C8}" type="pres">
      <dgm:prSet presAssocID="{51A39A65-FEEF-49E9-956F-B8710700693D}" presName="linear" presStyleCnt="0">
        <dgm:presLayoutVars>
          <dgm:dir/>
          <dgm:resizeHandles val="exact"/>
        </dgm:presLayoutVars>
      </dgm:prSet>
      <dgm:spPr/>
    </dgm:pt>
    <dgm:pt modelId="{28DA0CDF-EB56-4A5C-8F50-B5445D0991EE}" type="pres">
      <dgm:prSet presAssocID="{C1B199A8-B3F3-44EE-9E0D-C5D92F680BE6}" presName="comp" presStyleCnt="0"/>
      <dgm:spPr/>
    </dgm:pt>
    <dgm:pt modelId="{F331661A-2528-48B8-B713-6B21A9456D57}" type="pres">
      <dgm:prSet presAssocID="{C1B199A8-B3F3-44EE-9E0D-C5D92F680BE6}" presName="box" presStyleLbl="node1" presStyleIdx="0" presStyleCnt="3" custScaleY="31464"/>
      <dgm:spPr/>
    </dgm:pt>
    <dgm:pt modelId="{64951629-E56D-4282-9756-6136AC4A7612}" type="pres">
      <dgm:prSet presAssocID="{C1B199A8-B3F3-44EE-9E0D-C5D92F680BE6}" presName="img" presStyleLbl="fgImgPlace1" presStyleIdx="0" presStyleCnt="3" custScaleY="2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D612DC-429B-40B9-BEC7-8D6D05653C75}" type="pres">
      <dgm:prSet presAssocID="{C1B199A8-B3F3-44EE-9E0D-C5D92F680BE6}" presName="text" presStyleLbl="node1" presStyleIdx="0" presStyleCnt="3">
        <dgm:presLayoutVars>
          <dgm:bulletEnabled val="1"/>
        </dgm:presLayoutVars>
      </dgm:prSet>
      <dgm:spPr/>
    </dgm:pt>
    <dgm:pt modelId="{D752116F-F17F-4C67-B166-FDEC776D79C7}" type="pres">
      <dgm:prSet presAssocID="{29E96322-F8C0-4EB1-AC0B-DE6D231FECE3}" presName="spacer" presStyleCnt="0"/>
      <dgm:spPr/>
    </dgm:pt>
    <dgm:pt modelId="{10C2363F-1FFD-4161-B1B0-E3B9CA693F6C}" type="pres">
      <dgm:prSet presAssocID="{ED7A290D-71B9-4970-875C-9469A8495AE1}" presName="comp" presStyleCnt="0"/>
      <dgm:spPr/>
    </dgm:pt>
    <dgm:pt modelId="{BF2BB23B-EF32-403D-9161-28EF09CE0023}" type="pres">
      <dgm:prSet presAssocID="{ED7A290D-71B9-4970-875C-9469A8495AE1}" presName="box" presStyleLbl="node1" presStyleIdx="1" presStyleCnt="3" custScaleY="48856" custLinFactNeighborY="-671"/>
      <dgm:spPr/>
    </dgm:pt>
    <dgm:pt modelId="{70E34CE3-34BF-44BD-AB56-A89111AD5C77}" type="pres">
      <dgm:prSet presAssocID="{ED7A290D-71B9-4970-875C-9469A8495AE1}" presName="img" presStyleLbl="fgImgPlace1" presStyleIdx="1" presStyleCnt="3" custScaleX="93892" custScaleY="2929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A4AEE3-9086-4328-9BDE-2BEE34DC197D}" type="pres">
      <dgm:prSet presAssocID="{ED7A290D-71B9-4970-875C-9469A8495AE1}" presName="text" presStyleLbl="node1" presStyleIdx="1" presStyleCnt="3">
        <dgm:presLayoutVars>
          <dgm:bulletEnabled val="1"/>
        </dgm:presLayoutVars>
      </dgm:prSet>
      <dgm:spPr/>
    </dgm:pt>
    <dgm:pt modelId="{2E65C4CC-D6AD-4B3D-8DC0-FAB0B0539841}" type="pres">
      <dgm:prSet presAssocID="{63C79890-7555-4D69-A34C-AAD851F097AA}" presName="spacer" presStyleCnt="0"/>
      <dgm:spPr/>
    </dgm:pt>
    <dgm:pt modelId="{23947F9C-3EA7-456D-BB80-54849594CB65}" type="pres">
      <dgm:prSet presAssocID="{0DE435A3-9CEE-41B9-A352-A9AE4C50EF9F}" presName="comp" presStyleCnt="0"/>
      <dgm:spPr/>
    </dgm:pt>
    <dgm:pt modelId="{8C242D29-754B-4157-B5FE-A592B1F57B35}" type="pres">
      <dgm:prSet presAssocID="{0DE435A3-9CEE-41B9-A352-A9AE4C50EF9F}" presName="box" presStyleLbl="node1" presStyleIdx="2" presStyleCnt="3" custScaleY="75283" custLinFactNeighborX="1316"/>
      <dgm:spPr/>
    </dgm:pt>
    <dgm:pt modelId="{9788E67E-AAA3-4F1D-9BC9-65D73A5801E9}" type="pres">
      <dgm:prSet presAssocID="{0DE435A3-9CEE-41B9-A352-A9AE4C50EF9F}" presName="img" presStyleLbl="fgImgPlace1" presStyleIdx="2" presStyleCnt="3" custScaleY="611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CED7DA-AE67-4922-9651-CA1420750D0E}" type="pres">
      <dgm:prSet presAssocID="{0DE435A3-9CEE-41B9-A352-A9AE4C50EF9F}" presName="text" presStyleLbl="node1" presStyleIdx="2" presStyleCnt="3">
        <dgm:presLayoutVars>
          <dgm:bulletEnabled val="1"/>
        </dgm:presLayoutVars>
      </dgm:prSet>
      <dgm:spPr/>
    </dgm:pt>
  </dgm:ptLst>
  <dgm:cxnLst>
    <dgm:cxn modelId="{2AFB7C06-649A-4114-AD5A-CA8EE6330288}" type="presOf" srcId="{756418F2-0155-4F30-A2B1-9020AE0F6D37}" destId="{BF2BB23B-EF32-403D-9161-28EF09CE0023}" srcOrd="0" destOrd="2" presId="urn:microsoft.com/office/officeart/2005/8/layout/vList4"/>
    <dgm:cxn modelId="{99B4670A-C43F-4476-AF55-06836A5A89AE}" srcId="{ED7A290D-71B9-4970-875C-9469A8495AE1}" destId="{7D0AC293-936E-4B73-BADB-CAF43E8665CA}" srcOrd="3" destOrd="0" parTransId="{2FAF8D0A-CD60-40B7-9035-7722CF3081E5}" sibTransId="{18ABCFB7-9885-4BF4-B728-9812AE0C05CF}"/>
    <dgm:cxn modelId="{2BF6920C-6CAA-40FE-9166-42A53AA505C3}" srcId="{0DE435A3-9CEE-41B9-A352-A9AE4C50EF9F}" destId="{1733487D-F10C-47DE-AB79-1314BC09ACEB}" srcOrd="3" destOrd="0" parTransId="{8C6793F0-523C-4681-A0AC-1B65AD1C52AE}" sibTransId="{15F1FAB1-C96E-404C-B36D-16F7C3E5DFE1}"/>
    <dgm:cxn modelId="{5D18500D-DA83-44F2-9415-9C1344833E8E}" srcId="{ED7A290D-71B9-4970-875C-9469A8495AE1}" destId="{4EA5DD74-61D4-4DCD-B946-36620BA2A525}" srcOrd="2" destOrd="0" parTransId="{AD3CEC63-58DE-4196-9B8F-4236BE577D31}" sibTransId="{1989F112-7332-4F2F-84E4-32D9004992BC}"/>
    <dgm:cxn modelId="{15423315-20CC-45BD-AB35-C7AF25C4F6BF}" srcId="{0DE435A3-9CEE-41B9-A352-A9AE4C50EF9F}" destId="{439F3312-C5B2-4799-8465-3EDD509A44FF}" srcOrd="1" destOrd="0" parTransId="{82B92F0F-1CFC-40D6-AA80-B9869F46EB19}" sibTransId="{1A946B96-CB36-4B77-A459-65FA545B9ABF}"/>
    <dgm:cxn modelId="{C8824F22-1C24-48A7-98F5-29B3D27BCF70}" srcId="{ED7A290D-71B9-4970-875C-9469A8495AE1}" destId="{78FA9924-F633-47DC-B74D-9D27EDDF0B79}" srcOrd="0" destOrd="0" parTransId="{B58A69BB-3BA4-4058-81EB-BF833933AC31}" sibTransId="{D9DC01CD-ADEA-4E91-99D2-7DEF212C26FF}"/>
    <dgm:cxn modelId="{B1B8F622-66CA-4FD6-B425-FA745D158397}" type="presOf" srcId="{7D0AC293-936E-4B73-BADB-CAF43E8665CA}" destId="{7FA4AEE3-9086-4328-9BDE-2BEE34DC197D}" srcOrd="1" destOrd="4" presId="urn:microsoft.com/office/officeart/2005/8/layout/vList4"/>
    <dgm:cxn modelId="{34877426-C6D2-40BD-879B-36D66FC3E19B}" type="presOf" srcId="{ED7A290D-71B9-4970-875C-9469A8495AE1}" destId="{7FA4AEE3-9086-4328-9BDE-2BEE34DC197D}" srcOrd="1" destOrd="0" presId="urn:microsoft.com/office/officeart/2005/8/layout/vList4"/>
    <dgm:cxn modelId="{9EEBDD2C-470E-46E4-ACF5-F2250922C29E}" type="presOf" srcId="{7D0AC293-936E-4B73-BADB-CAF43E8665CA}" destId="{BF2BB23B-EF32-403D-9161-28EF09CE0023}" srcOrd="0" destOrd="4" presId="urn:microsoft.com/office/officeart/2005/8/layout/vList4"/>
    <dgm:cxn modelId="{DD49D031-8CF2-42A4-AAAC-0C6D25B3D399}" type="presOf" srcId="{4EA5DD74-61D4-4DCD-B946-36620BA2A525}" destId="{7FA4AEE3-9086-4328-9BDE-2BEE34DC197D}" srcOrd="1" destOrd="3" presId="urn:microsoft.com/office/officeart/2005/8/layout/vList4"/>
    <dgm:cxn modelId="{94F64B35-98CC-4BA6-B1EE-9A4613A1F16B}" srcId="{51A39A65-FEEF-49E9-956F-B8710700693D}" destId="{C1B199A8-B3F3-44EE-9E0D-C5D92F680BE6}" srcOrd="0" destOrd="0" parTransId="{93C2DB27-15A5-4699-8AC2-660FCB41FEBF}" sibTransId="{29E96322-F8C0-4EB1-AC0B-DE6D231FECE3}"/>
    <dgm:cxn modelId="{57EFB93B-578E-41DB-88A8-356E8BCEE8B9}" type="presOf" srcId="{78FA9924-F633-47DC-B74D-9D27EDDF0B79}" destId="{7FA4AEE3-9086-4328-9BDE-2BEE34DC197D}" srcOrd="1" destOrd="1" presId="urn:microsoft.com/office/officeart/2005/8/layout/vList4"/>
    <dgm:cxn modelId="{60D66E3C-EE75-4D57-AF5A-1DC0B17DD1A9}" type="presOf" srcId="{1733487D-F10C-47DE-AB79-1314BC09ACEB}" destId="{8C242D29-754B-4157-B5FE-A592B1F57B35}" srcOrd="0" destOrd="4" presId="urn:microsoft.com/office/officeart/2005/8/layout/vList4"/>
    <dgm:cxn modelId="{D634863F-2A36-4D57-BD46-C57BAAB5A931}" type="presOf" srcId="{B102A7B6-E6CA-4714-94E2-0915E9CBB6FE}" destId="{A4CED7DA-AE67-4922-9651-CA1420750D0E}" srcOrd="1" destOrd="3" presId="urn:microsoft.com/office/officeart/2005/8/layout/vList4"/>
    <dgm:cxn modelId="{772D0241-DC72-4138-B060-D91859C968A1}" type="presOf" srcId="{439F3312-C5B2-4799-8465-3EDD509A44FF}" destId="{A4CED7DA-AE67-4922-9651-CA1420750D0E}" srcOrd="1" destOrd="2" presId="urn:microsoft.com/office/officeart/2005/8/layout/vList4"/>
    <dgm:cxn modelId="{EB062641-62BF-4CF8-8D8D-5785C9435891}" srcId="{51A39A65-FEEF-49E9-956F-B8710700693D}" destId="{ED7A290D-71B9-4970-875C-9469A8495AE1}" srcOrd="1" destOrd="0" parTransId="{A1030C6D-4EFB-4CB3-857A-B2CE627656F9}" sibTransId="{63C79890-7555-4D69-A34C-AAD851F097AA}"/>
    <dgm:cxn modelId="{51508F41-C7E2-4A48-95E1-52475FF7CE20}" type="presOf" srcId="{0DE435A3-9CEE-41B9-A352-A9AE4C50EF9F}" destId="{8C242D29-754B-4157-B5FE-A592B1F57B35}" srcOrd="0" destOrd="0" presId="urn:microsoft.com/office/officeart/2005/8/layout/vList4"/>
    <dgm:cxn modelId="{7DB09A44-BD98-4337-806E-C4E5CFE1DA6C}" type="presOf" srcId="{439F3312-C5B2-4799-8465-3EDD509A44FF}" destId="{8C242D29-754B-4157-B5FE-A592B1F57B35}" srcOrd="0" destOrd="2" presId="urn:microsoft.com/office/officeart/2005/8/layout/vList4"/>
    <dgm:cxn modelId="{F83ADC64-7C7D-47C6-8DA4-007C9B3EF463}" type="presOf" srcId="{C1B199A8-B3F3-44EE-9E0D-C5D92F680BE6}" destId="{27D612DC-429B-40B9-BEC7-8D6D05653C75}" srcOrd="1" destOrd="0" presId="urn:microsoft.com/office/officeart/2005/8/layout/vList4"/>
    <dgm:cxn modelId="{38172946-335D-45E1-841E-A608CACBCDB4}" type="presOf" srcId="{0DE435A3-9CEE-41B9-A352-A9AE4C50EF9F}" destId="{A4CED7DA-AE67-4922-9651-CA1420750D0E}" srcOrd="1" destOrd="0" presId="urn:microsoft.com/office/officeart/2005/8/layout/vList4"/>
    <dgm:cxn modelId="{193C2469-5324-4817-AC02-B6DA115BD739}" type="presOf" srcId="{78FA9924-F633-47DC-B74D-9D27EDDF0B79}" destId="{BF2BB23B-EF32-403D-9161-28EF09CE0023}" srcOrd="0" destOrd="1" presId="urn:microsoft.com/office/officeart/2005/8/layout/vList4"/>
    <dgm:cxn modelId="{0486534D-AC5F-434A-B525-4C12A0186000}" type="presOf" srcId="{5008212F-0A0D-4339-AE8F-71BDB6AD83FA}" destId="{8C242D29-754B-4157-B5FE-A592B1F57B35}" srcOrd="0" destOrd="5" presId="urn:microsoft.com/office/officeart/2005/8/layout/vList4"/>
    <dgm:cxn modelId="{18A84550-8C16-4D1D-BC45-9DAA97E94362}" type="presOf" srcId="{B66E8FD7-4462-4C4A-A398-5D08AC7ED406}" destId="{A4CED7DA-AE67-4922-9651-CA1420750D0E}" srcOrd="1" destOrd="1" presId="urn:microsoft.com/office/officeart/2005/8/layout/vList4"/>
    <dgm:cxn modelId="{C2A80F7B-6227-412E-B261-F09CA896A68A}" srcId="{0DE435A3-9CEE-41B9-A352-A9AE4C50EF9F}" destId="{B66E8FD7-4462-4C4A-A398-5D08AC7ED406}" srcOrd="0" destOrd="0" parTransId="{1416669E-B64B-434B-B872-6A6C9D60147E}" sibTransId="{3CE3D908-3A81-4E63-910E-1458A55584DD}"/>
    <dgm:cxn modelId="{5111EF87-2ACA-43A9-A360-8189A793AD25}" srcId="{0DE435A3-9CEE-41B9-A352-A9AE4C50EF9F}" destId="{B102A7B6-E6CA-4714-94E2-0915E9CBB6FE}" srcOrd="2" destOrd="0" parTransId="{679D1558-63A9-4A27-8B55-692BD40F49B2}" sibTransId="{7BB83478-87EE-411A-924A-CAF113C912B3}"/>
    <dgm:cxn modelId="{91A3518E-E6F0-4DD9-8DD4-CB60B44A09C4}" type="presOf" srcId="{756418F2-0155-4F30-A2B1-9020AE0F6D37}" destId="{7FA4AEE3-9086-4328-9BDE-2BEE34DC197D}" srcOrd="1" destOrd="2" presId="urn:microsoft.com/office/officeart/2005/8/layout/vList4"/>
    <dgm:cxn modelId="{8AABC88E-CFF3-4A07-81FC-49125AE625DF}" type="presOf" srcId="{B66E8FD7-4462-4C4A-A398-5D08AC7ED406}" destId="{8C242D29-754B-4157-B5FE-A592B1F57B35}" srcOrd="0" destOrd="1" presId="urn:microsoft.com/office/officeart/2005/8/layout/vList4"/>
    <dgm:cxn modelId="{B2422197-CBCA-41F0-9678-0C4CE5DB4428}" type="presOf" srcId="{ED7A290D-71B9-4970-875C-9469A8495AE1}" destId="{BF2BB23B-EF32-403D-9161-28EF09CE0023}" srcOrd="0" destOrd="0" presId="urn:microsoft.com/office/officeart/2005/8/layout/vList4"/>
    <dgm:cxn modelId="{ED8212AF-97E0-4AEB-9275-77AEEE8BE8DC}" srcId="{0DE435A3-9CEE-41B9-A352-A9AE4C50EF9F}" destId="{5008212F-0A0D-4339-AE8F-71BDB6AD83FA}" srcOrd="4" destOrd="0" parTransId="{2A3FCC75-9805-41B1-B934-A1897B026BC4}" sibTransId="{CAD72323-601C-42CB-95B6-6FBF0D22259C}"/>
    <dgm:cxn modelId="{B8A8FFB8-9588-4C6A-AB17-44397079BBFC}" srcId="{51A39A65-FEEF-49E9-956F-B8710700693D}" destId="{0DE435A3-9CEE-41B9-A352-A9AE4C50EF9F}" srcOrd="2" destOrd="0" parTransId="{2AD67DDF-BA5A-4B62-86B3-B8BEDFC7FFD6}" sibTransId="{707BCA2A-5F13-4387-A616-A5C69BF10D56}"/>
    <dgm:cxn modelId="{D99248C7-2A50-41E9-9E18-E3A163FB9B7A}" type="presOf" srcId="{4EA5DD74-61D4-4DCD-B946-36620BA2A525}" destId="{BF2BB23B-EF32-403D-9161-28EF09CE0023}" srcOrd="0" destOrd="3" presId="urn:microsoft.com/office/officeart/2005/8/layout/vList4"/>
    <dgm:cxn modelId="{542FABDB-E81E-400A-AAB6-FC6584567511}" type="presOf" srcId="{B102A7B6-E6CA-4714-94E2-0915E9CBB6FE}" destId="{8C242D29-754B-4157-B5FE-A592B1F57B35}" srcOrd="0" destOrd="3" presId="urn:microsoft.com/office/officeart/2005/8/layout/vList4"/>
    <dgm:cxn modelId="{52651FE1-E82A-42D7-BA9A-1E94F4CC63CD}" type="presOf" srcId="{51A39A65-FEEF-49E9-956F-B8710700693D}" destId="{84F0FC20-90B8-470B-9258-A9F2976220C8}" srcOrd="0" destOrd="0" presId="urn:microsoft.com/office/officeart/2005/8/layout/vList4"/>
    <dgm:cxn modelId="{774E27E1-5ECC-485E-858B-1D21DB56749E}" type="presOf" srcId="{5008212F-0A0D-4339-AE8F-71BDB6AD83FA}" destId="{A4CED7DA-AE67-4922-9651-CA1420750D0E}" srcOrd="1" destOrd="5" presId="urn:microsoft.com/office/officeart/2005/8/layout/vList4"/>
    <dgm:cxn modelId="{B152BCF0-97CF-4174-A353-CF747EB24344}" srcId="{ED7A290D-71B9-4970-875C-9469A8495AE1}" destId="{756418F2-0155-4F30-A2B1-9020AE0F6D37}" srcOrd="1" destOrd="0" parTransId="{C493F6A6-1C40-4F58-B364-314D4C332D7D}" sibTransId="{6EFA8182-7569-43E7-AB9C-4172651488A2}"/>
    <dgm:cxn modelId="{965D9EFA-CE33-49D2-913D-D76778EA8A97}" type="presOf" srcId="{C1B199A8-B3F3-44EE-9E0D-C5D92F680BE6}" destId="{F331661A-2528-48B8-B713-6B21A9456D57}" srcOrd="0" destOrd="0" presId="urn:microsoft.com/office/officeart/2005/8/layout/vList4"/>
    <dgm:cxn modelId="{4F3DD3FA-32FA-43CB-94EF-C33AEB50CC99}" type="presOf" srcId="{1733487D-F10C-47DE-AB79-1314BC09ACEB}" destId="{A4CED7DA-AE67-4922-9651-CA1420750D0E}" srcOrd="1" destOrd="4" presId="urn:microsoft.com/office/officeart/2005/8/layout/vList4"/>
    <dgm:cxn modelId="{479C3AA1-E89D-490F-A81E-BB5ACF1AEC98}" type="presParOf" srcId="{84F0FC20-90B8-470B-9258-A9F2976220C8}" destId="{28DA0CDF-EB56-4A5C-8F50-B5445D0991EE}" srcOrd="0" destOrd="0" presId="urn:microsoft.com/office/officeart/2005/8/layout/vList4"/>
    <dgm:cxn modelId="{69F1BA67-5129-4A5F-B0ED-C5C9793F8F6B}" type="presParOf" srcId="{28DA0CDF-EB56-4A5C-8F50-B5445D0991EE}" destId="{F331661A-2528-48B8-B713-6B21A9456D57}" srcOrd="0" destOrd="0" presId="urn:microsoft.com/office/officeart/2005/8/layout/vList4"/>
    <dgm:cxn modelId="{F131E097-7A81-43BB-9E2A-0AEBD649B612}" type="presParOf" srcId="{28DA0CDF-EB56-4A5C-8F50-B5445D0991EE}" destId="{64951629-E56D-4282-9756-6136AC4A7612}" srcOrd="1" destOrd="0" presId="urn:microsoft.com/office/officeart/2005/8/layout/vList4"/>
    <dgm:cxn modelId="{72D74DE7-767D-492C-8947-F4649CA7987B}" type="presParOf" srcId="{28DA0CDF-EB56-4A5C-8F50-B5445D0991EE}" destId="{27D612DC-429B-40B9-BEC7-8D6D05653C75}" srcOrd="2" destOrd="0" presId="urn:microsoft.com/office/officeart/2005/8/layout/vList4"/>
    <dgm:cxn modelId="{7A5EF236-F6D3-4FB6-BED7-75A46E4AD350}" type="presParOf" srcId="{84F0FC20-90B8-470B-9258-A9F2976220C8}" destId="{D752116F-F17F-4C67-B166-FDEC776D79C7}" srcOrd="1" destOrd="0" presId="urn:microsoft.com/office/officeart/2005/8/layout/vList4"/>
    <dgm:cxn modelId="{9CF86ADB-8842-4D17-AFCA-B05C2E570148}" type="presParOf" srcId="{84F0FC20-90B8-470B-9258-A9F2976220C8}" destId="{10C2363F-1FFD-4161-B1B0-E3B9CA693F6C}" srcOrd="2" destOrd="0" presId="urn:microsoft.com/office/officeart/2005/8/layout/vList4"/>
    <dgm:cxn modelId="{1A2AAE48-93C4-440C-B601-BAD66B6CCCD7}" type="presParOf" srcId="{10C2363F-1FFD-4161-B1B0-E3B9CA693F6C}" destId="{BF2BB23B-EF32-403D-9161-28EF09CE0023}" srcOrd="0" destOrd="0" presId="urn:microsoft.com/office/officeart/2005/8/layout/vList4"/>
    <dgm:cxn modelId="{D473ADEB-E0DB-4893-904B-F094DC4B628E}" type="presParOf" srcId="{10C2363F-1FFD-4161-B1B0-E3B9CA693F6C}" destId="{70E34CE3-34BF-44BD-AB56-A89111AD5C77}" srcOrd="1" destOrd="0" presId="urn:microsoft.com/office/officeart/2005/8/layout/vList4"/>
    <dgm:cxn modelId="{10FA1B04-FC6D-4F4F-AE39-F78178FD8CD5}" type="presParOf" srcId="{10C2363F-1FFD-4161-B1B0-E3B9CA693F6C}" destId="{7FA4AEE3-9086-4328-9BDE-2BEE34DC197D}" srcOrd="2" destOrd="0" presId="urn:microsoft.com/office/officeart/2005/8/layout/vList4"/>
    <dgm:cxn modelId="{49084B80-3BA7-4B87-832A-0F7CA0D1DBA2}" type="presParOf" srcId="{84F0FC20-90B8-470B-9258-A9F2976220C8}" destId="{2E65C4CC-D6AD-4B3D-8DC0-FAB0B0539841}" srcOrd="3" destOrd="0" presId="urn:microsoft.com/office/officeart/2005/8/layout/vList4"/>
    <dgm:cxn modelId="{73789195-9BC5-47D6-88CF-CCCB26EC3D0C}" type="presParOf" srcId="{84F0FC20-90B8-470B-9258-A9F2976220C8}" destId="{23947F9C-3EA7-456D-BB80-54849594CB65}" srcOrd="4" destOrd="0" presId="urn:microsoft.com/office/officeart/2005/8/layout/vList4"/>
    <dgm:cxn modelId="{8FDF3C6C-D98E-45B5-B1F5-757486FBBA90}" type="presParOf" srcId="{23947F9C-3EA7-456D-BB80-54849594CB65}" destId="{8C242D29-754B-4157-B5FE-A592B1F57B35}" srcOrd="0" destOrd="0" presId="urn:microsoft.com/office/officeart/2005/8/layout/vList4"/>
    <dgm:cxn modelId="{B1A51CA4-7C3A-43A6-84F8-86B2AF4F2E51}" type="presParOf" srcId="{23947F9C-3EA7-456D-BB80-54849594CB65}" destId="{9788E67E-AAA3-4F1D-9BC9-65D73A5801E9}" srcOrd="1" destOrd="0" presId="urn:microsoft.com/office/officeart/2005/8/layout/vList4"/>
    <dgm:cxn modelId="{4F1263DB-7EFB-4D42-9457-6E47CBA318FA}" type="presParOf" srcId="{23947F9C-3EA7-456D-BB80-54849594CB65}" destId="{A4CED7DA-AE67-4922-9651-CA1420750D0E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1661A-2528-48B8-B713-6B21A9456D57}">
      <dsp:nvSpPr>
        <dsp:cNvPr id="0" name=""/>
        <dsp:cNvSpPr/>
      </dsp:nvSpPr>
      <dsp:spPr>
        <a:xfrm>
          <a:off x="0" y="0"/>
          <a:ext cx="5791200" cy="78260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Types of Human Muscle</a:t>
          </a:r>
        </a:p>
      </dsp:txBody>
      <dsp:txXfrm>
        <a:off x="1406971" y="0"/>
        <a:ext cx="4384228" cy="782608"/>
      </dsp:txXfrm>
    </dsp:sp>
    <dsp:sp modelId="{64951629-E56D-4282-9756-6136AC4A7612}">
      <dsp:nvSpPr>
        <dsp:cNvPr id="0" name=""/>
        <dsp:cNvSpPr/>
      </dsp:nvSpPr>
      <dsp:spPr>
        <a:xfrm>
          <a:off x="248731" y="124465"/>
          <a:ext cx="1158240" cy="5336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BB23B-EF32-403D-9161-28EF09CE0023}">
      <dsp:nvSpPr>
        <dsp:cNvPr id="0" name=""/>
        <dsp:cNvSpPr/>
      </dsp:nvSpPr>
      <dsp:spPr>
        <a:xfrm>
          <a:off x="0" y="1014650"/>
          <a:ext cx="5791200" cy="121520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Skeletal Muscle</a:t>
          </a:r>
          <a:endParaRPr lang="en-CA" sz="1700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Properties</a:t>
          </a:r>
          <a:endParaRPr lang="en-CA" sz="1300" kern="1200" dirty="0">
            <a:solidFill>
              <a:schemeClr val="accent2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Muscle Teamwork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Structure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Muscle Fibre Types</a:t>
          </a:r>
        </a:p>
      </dsp:txBody>
      <dsp:txXfrm>
        <a:off x="1406971" y="1014650"/>
        <a:ext cx="4384228" cy="1215202"/>
      </dsp:txXfrm>
    </dsp:sp>
    <dsp:sp modelId="{70E34CE3-34BF-44BD-AB56-A89111AD5C77}">
      <dsp:nvSpPr>
        <dsp:cNvPr id="0" name=""/>
        <dsp:cNvSpPr/>
      </dsp:nvSpPr>
      <dsp:spPr>
        <a:xfrm>
          <a:off x="284104" y="1347477"/>
          <a:ext cx="1087494" cy="5829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2D29-754B-4157-B5FE-A592B1F57B35}">
      <dsp:nvSpPr>
        <dsp:cNvPr id="0" name=""/>
        <dsp:cNvSpPr/>
      </dsp:nvSpPr>
      <dsp:spPr>
        <a:xfrm>
          <a:off x="0" y="2495274"/>
          <a:ext cx="5791200" cy="187252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Nerve–Muscle Interaction and    Adaptation to Exercise</a:t>
          </a:r>
          <a:endParaRPr lang="en-CA" sz="1700" kern="12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Motor Unit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Intramuscle Coordination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Intermuscle Coordination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Sport-Specific Training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b="1" kern="1200" dirty="0">
              <a:solidFill>
                <a:schemeClr val="accent2"/>
              </a:solidFill>
              <a:latin typeface="Arial" pitchFamily="34" charset="0"/>
              <a:cs typeface="Arial" pitchFamily="34" charset="0"/>
            </a:rPr>
            <a:t>Muscle’s Adaptation to Strength Training</a:t>
          </a:r>
        </a:p>
      </dsp:txBody>
      <dsp:txXfrm>
        <a:off x="1406971" y="2495274"/>
        <a:ext cx="4384228" cy="1872525"/>
      </dsp:txXfrm>
    </dsp:sp>
    <dsp:sp modelId="{9788E67E-AAA3-4F1D-9BC9-65D73A5801E9}">
      <dsp:nvSpPr>
        <dsp:cNvPr id="0" name=""/>
        <dsp:cNvSpPr/>
      </dsp:nvSpPr>
      <dsp:spPr>
        <a:xfrm>
          <a:off x="248731" y="2822652"/>
          <a:ext cx="1158240" cy="12177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178205E-A26C-4671-AA44-38E0E580DA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C90342-CEC3-4C61-B7EF-6ECF823070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56DA5-3A1F-4E23-A968-E0D3D92D053C}" type="slidenum">
              <a:rPr lang="en-CA" smtClean="0">
                <a:latin typeface="Arial" charset="0"/>
                <a:cs typeface="Arial" charset="0"/>
              </a:rPr>
              <a:pPr/>
              <a:t>1</a:t>
            </a:fld>
            <a:endParaRPr lang="en-CA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56506-E082-4F7F-9B28-72124FA29DAB}" type="slidenum">
              <a:rPr lang="en-CA" smtClean="0">
                <a:latin typeface="Arial" charset="0"/>
                <a:cs typeface="Arial" charset="0"/>
              </a:rPr>
              <a:pPr/>
              <a:t>5</a:t>
            </a:fld>
            <a:endParaRPr lang="en-CA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CB6F8-18D5-43A3-A8E8-ED6040F6F4B5}" type="slidenum">
              <a:rPr lang="en-CA" smtClean="0">
                <a:latin typeface="Arial" charset="0"/>
                <a:cs typeface="Arial" charset="0"/>
              </a:rPr>
              <a:pPr/>
              <a:t>6</a:t>
            </a:fld>
            <a:endParaRPr lang="en-CA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CA" dirty="0"/>
          </a:p>
          <a:p>
            <a:pPr lvl="2" indent="-342900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CA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dirty="0">
                <a:cs typeface="Times New Roman" pitchFamily="18" charset="0"/>
              </a:rPr>
              <a:t>	</a:t>
            </a:r>
            <a:endParaRPr lang="en-CA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5B773-1D6E-4716-BB7F-CE2363CCED50}" type="slidenum">
              <a:rPr lang="en-CA" smtClean="0">
                <a:latin typeface="Arial" charset="0"/>
                <a:cs typeface="Arial" charset="0"/>
              </a:rPr>
              <a:pPr/>
              <a:t>9</a:t>
            </a:fld>
            <a:endParaRPr lang="en-CA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4C4FE-34D3-4AB5-AFFE-0FD52A9A10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46E5-4754-41CF-A79E-A60E1E5A7E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3E89-E4EC-45C5-A2AE-B60DA040D6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7E7BB4F-DFF5-4D9A-B8C8-325146CF8F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DC8C-6A02-4AC5-A1BD-5CA573EFC4C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A948-809D-4532-948A-1F21079D6C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F7DD-ECDA-405E-86E3-F668F57C3C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74F4E9-6087-4808-822E-2A517879BE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3518-B8A7-42B6-9A2B-2A7F2722EB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0E1301-A9B3-44ED-8414-FCA3F282120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610CC7-7971-4955-881D-7937B8D992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CA"/>
              <a:t>Kinesiology Books Publisher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B1EDEA-B174-4D36-B998-36AD0EB1D6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84" r:id="rId4"/>
    <p:sldLayoutId id="2147484185" r:id="rId5"/>
    <p:sldLayoutId id="2147484192" r:id="rId6"/>
    <p:sldLayoutId id="2147484186" r:id="rId7"/>
    <p:sldLayoutId id="2147484193" r:id="rId8"/>
    <p:sldLayoutId id="2147484194" r:id="rId9"/>
    <p:sldLayoutId id="2147484187" r:id="rId10"/>
    <p:sldLayoutId id="2147484188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C61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ABBD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971800" y="3305175"/>
            <a:ext cx="6172200" cy="1114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6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Chapter 5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>
          <a:xfrm>
            <a:off x="3048000" y="4419600"/>
            <a:ext cx="6019800" cy="609600"/>
          </a:xfrm>
          <a:prstGeom prst="rect">
            <a:avLst/>
          </a:prstGeom>
          <a:noFill/>
          <a:ln/>
        </p:spPr>
        <p:txBody>
          <a:bodyPr>
            <a:normAutofit fontScale="92500"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en-C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 Structure and Function</a:t>
            </a: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CB1A0A76-560A-4390-B711-BB28721CE600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 t="18542" b="7288"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0" autoUpdateAnimBg="0"/>
      <p:bldP spid="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E9D646-80E8-4A1C-9762-B31DC1246F51}" type="slidenum">
              <a:rPr lang="en-CA" smtClean="0">
                <a:latin typeface="Arial" charset="0"/>
                <a:cs typeface="Arial" charset="0"/>
              </a:rPr>
              <a:pPr/>
              <a:t>10</a:t>
            </a:fld>
            <a:endParaRPr lang="en-CA">
              <a:latin typeface="Arial" charset="0"/>
              <a:cs typeface="Arial" charset="0"/>
            </a:endParaRPr>
          </a:p>
        </p:txBody>
      </p:sp>
      <p:pic>
        <p:nvPicPr>
          <p:cNvPr id="17412" name="Picture 2" descr="C:\Users\Luba\Favorites\Desktop\Drs\5Work\Klavora_13003\CH5 Muscle Structure\muscle structure (Larg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105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C:\Users\Luba\Favorites\Desktop\Drs\5Work\Klavora_13003\CH4 anatomy 2\muscles biceps_no labels (Large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0000"/>
          <a:stretch>
            <a:fillRect/>
          </a:stretch>
        </p:blipFill>
        <p:spPr bwMode="auto">
          <a:xfrm>
            <a:off x="7778751" y="-401638"/>
            <a:ext cx="1524000" cy="7251292"/>
          </a:xfrm>
          <a:prstGeom prst="rect">
            <a:avLst/>
          </a:prstGeom>
          <a:noFill/>
        </p:spPr>
      </p:pic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C391FE82-C754-4989-9C6C-A4388CEA682A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10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791200" y="457200"/>
            <a:ext cx="21336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 algn="r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Muscle belly</a:t>
            </a:r>
          </a:p>
          <a:p>
            <a:pPr marL="173038" lvl="1" indent="-173038" algn="r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Made up of muscle fibre bundles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276600" y="304800"/>
            <a:ext cx="25908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Muscle Fibre Bundle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Numerous muscle fibres wrapped by a thick connective tissue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219200" y="1219200"/>
            <a:ext cx="2895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Muscle fibre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Cylinder-shaped muscle cell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Contains contractile machinery and organelles for cell respiration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76400" y="5673725"/>
            <a:ext cx="32004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16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Sarcolemma</a:t>
            </a:r>
            <a:endParaRPr lang="en-CA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Connective tissue sheath 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Wraps each muscle fibre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52400" y="2743200"/>
            <a:ext cx="25908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Myofibrils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Make up muscle fibre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Contain contractile machinery: </a:t>
            </a:r>
            <a:r>
              <a:rPr lang="en-CA" sz="16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sarcomeres</a:t>
            </a: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CA" sz="16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myofilaments</a:t>
            </a:r>
            <a:endParaRPr lang="en-CA" sz="1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239000" y="1981200"/>
            <a:ext cx="685800" cy="32766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</p:cNvCxnSpPr>
          <p:nvPr/>
        </p:nvCxnSpPr>
        <p:spPr>
          <a:xfrm>
            <a:off x="4572000" y="1431925"/>
            <a:ext cx="838200" cy="176847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67000" y="2590800"/>
            <a:ext cx="381000" cy="21336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90600" y="4267200"/>
            <a:ext cx="152400" cy="914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257425" y="5224463"/>
            <a:ext cx="304800" cy="5334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477000" y="1371600"/>
            <a:ext cx="304800" cy="7620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181600" y="5257800"/>
            <a:ext cx="2286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 algn="r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Tendon</a:t>
            </a:r>
          </a:p>
          <a:p>
            <a:pPr marL="173038" lvl="1" indent="-173038" algn="r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Attaches muscle belly to bone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297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33400" y="3429000"/>
            <a:ext cx="69342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Myofibril contains contractile machinery: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endParaRPr lang="en-CA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Sarcomeres</a:t>
            </a:r>
            <a:endParaRPr lang="en-CA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Contractile units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Organized longitudinally in series (end to end)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Myofilaments</a:t>
            </a:r>
            <a:endParaRPr lang="en-CA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Thin filaments with </a:t>
            </a:r>
            <a:r>
              <a:rPr lang="en-CA" sz="18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actin</a:t>
            </a: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proteins</a:t>
            </a: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Thick filaments with </a:t>
            </a:r>
            <a:r>
              <a:rPr lang="en-CA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myosin </a:t>
            </a: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proteins</a:t>
            </a:r>
            <a:r>
              <a:rPr lang="en-CA" sz="18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/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Contractile Machinery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BBF2E312-B24E-4610-AE63-1B146DD6A59C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11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8439" name="Picture 4" descr="C:\Users\Luba\Favorites\Desktop\Drs\5Work\Klavora_13003\CH5 Muscle Structure\myofibril revised (Large).jpg"/>
          <p:cNvPicPr>
            <a:picLocks noChangeAspect="1" noChangeArrowheads="1"/>
          </p:cNvPicPr>
          <p:nvPr/>
        </p:nvPicPr>
        <p:blipFill>
          <a:blip r:embed="rId2" cstate="print"/>
          <a:srcRect l="6174" t="-851" b="92017"/>
          <a:stretch>
            <a:fillRect/>
          </a:stretch>
        </p:blipFill>
        <p:spPr bwMode="auto">
          <a:xfrm>
            <a:off x="990600" y="1905000"/>
            <a:ext cx="72596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1371600"/>
            <a:ext cx="3810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Myofibril </a:t>
            </a: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flipH="1">
            <a:off x="1752600" y="1709738"/>
            <a:ext cx="2819400" cy="2714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2"/>
          </p:cNvCxnSpPr>
          <p:nvPr/>
        </p:nvCxnSpPr>
        <p:spPr>
          <a:xfrm>
            <a:off x="4572000" y="1709738"/>
            <a:ext cx="3124200" cy="2714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038600" y="295275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>
                <a:solidFill>
                  <a:schemeClr val="accent1"/>
                </a:solidFill>
              </a:rPr>
              <a:t>Sarcomere </a:t>
            </a:r>
          </a:p>
        </p:txBody>
      </p:sp>
      <p:cxnSp>
        <p:nvCxnSpPr>
          <p:cNvPr id="21" name="Straight Connector 20"/>
          <p:cNvCxnSpPr>
            <a:endCxn id="17" idx="0"/>
          </p:cNvCxnSpPr>
          <p:nvPr/>
        </p:nvCxnSpPr>
        <p:spPr>
          <a:xfrm>
            <a:off x="4800600" y="2743200"/>
            <a:ext cx="1143000" cy="209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0"/>
          </p:cNvCxnSpPr>
          <p:nvPr/>
        </p:nvCxnSpPr>
        <p:spPr>
          <a:xfrm flipV="1">
            <a:off x="5943600" y="2743200"/>
            <a:ext cx="1295400" cy="209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4000" y="295275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>
                <a:solidFill>
                  <a:schemeClr val="accent1"/>
                </a:solidFill>
              </a:rPr>
              <a:t>Sarcomere </a:t>
            </a: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2286000" y="2743200"/>
            <a:ext cx="1143000" cy="209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4" idx="0"/>
          </p:cNvCxnSpPr>
          <p:nvPr/>
        </p:nvCxnSpPr>
        <p:spPr>
          <a:xfrm flipV="1">
            <a:off x="3429000" y="2743200"/>
            <a:ext cx="1295400" cy="209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build="p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C:\Users\Luba\Favorites\Desktop\Drs\5Work\Klavora_13003\CH5 Muscle Structure\sarcomere figure (Large).jpg"/>
          <p:cNvPicPr>
            <a:picLocks noChangeAspect="1" noChangeArrowheads="1"/>
          </p:cNvPicPr>
          <p:nvPr/>
        </p:nvPicPr>
        <p:blipFill>
          <a:blip r:embed="rId2" cstate="print"/>
          <a:srcRect t="22255" b="38129"/>
          <a:stretch>
            <a:fillRect/>
          </a:stretch>
        </p:blipFill>
        <p:spPr bwMode="auto">
          <a:xfrm>
            <a:off x="423863" y="1905000"/>
            <a:ext cx="87201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Luba\Favorites\Desktop\Drs\5Work\Klavora_13003\CH5 Muscle Structure\sarcomere figure (Large).jpg"/>
          <p:cNvPicPr>
            <a:picLocks noChangeAspect="1" noChangeArrowheads="1"/>
          </p:cNvPicPr>
          <p:nvPr/>
        </p:nvPicPr>
        <p:blipFill>
          <a:blip r:embed="rId2" cstate="print"/>
          <a:srcRect t="61871" b="6667"/>
          <a:stretch>
            <a:fillRect/>
          </a:stretch>
        </p:blipFill>
        <p:spPr bwMode="auto">
          <a:xfrm>
            <a:off x="423863" y="4495800"/>
            <a:ext cx="87201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Luba\Favorites\Desktop\Drs\5Work\Klavora_13003\CH5 Muscle Structure\sarcomere figure (Large).jpg"/>
          <p:cNvPicPr>
            <a:picLocks noChangeAspect="1" noChangeArrowheads="1"/>
          </p:cNvPicPr>
          <p:nvPr/>
        </p:nvPicPr>
        <p:blipFill>
          <a:blip r:embed="rId2" cstate="print"/>
          <a:srcRect b="78909"/>
          <a:stretch>
            <a:fillRect/>
          </a:stretch>
        </p:blipFill>
        <p:spPr bwMode="auto">
          <a:xfrm>
            <a:off x="423863" y="457200"/>
            <a:ext cx="8720137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228600"/>
            <a:ext cx="213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Thin filament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4713" y="2151063"/>
            <a:ext cx="213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Sarcomere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076950"/>
            <a:ext cx="213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Thick filament</a:t>
            </a:r>
          </a:p>
        </p:txBody>
      </p:sp>
      <p:sp>
        <p:nvSpPr>
          <p:cNvPr id="10" name="Oval 9"/>
          <p:cNvSpPr/>
          <p:nvPr/>
        </p:nvSpPr>
        <p:spPr>
          <a:xfrm>
            <a:off x="609600" y="1185863"/>
            <a:ext cx="1524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1154113" y="5062538"/>
            <a:ext cx="228600" cy="762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Curved Right Arrow 11"/>
          <p:cNvSpPr/>
          <p:nvPr/>
        </p:nvSpPr>
        <p:spPr>
          <a:xfrm rot="20538398">
            <a:off x="196850" y="685800"/>
            <a:ext cx="276225" cy="838200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2073508" flipV="1">
            <a:off x="587375" y="5256213"/>
            <a:ext cx="276225" cy="904875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1066800"/>
            <a:ext cx="76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Actin</a:t>
            </a:r>
            <a:endParaRPr lang="en-CA" sz="1600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CA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strand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376238"/>
            <a:ext cx="1295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Actin</a:t>
            </a:r>
            <a:endParaRPr lang="en-CA" sz="1600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CA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molecules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6588" y="1662113"/>
            <a:ext cx="1524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Tropomyosin</a:t>
            </a:r>
            <a:endParaRPr lang="en-CA" sz="1600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1676400"/>
            <a:ext cx="152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Troponin</a:t>
            </a:r>
            <a:endParaRPr lang="en-CA" sz="1600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6273800"/>
            <a:ext cx="2590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Myosin molecule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8738" y="5534025"/>
            <a:ext cx="1295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Myosin tail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6625" y="5086350"/>
            <a:ext cx="1676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Myosin head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0800" y="3048000"/>
            <a:ext cx="2133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MYOFIBRIL </a:t>
            </a:r>
          </a:p>
        </p:txBody>
      </p:sp>
      <p:sp>
        <p:nvSpPr>
          <p:cNvPr id="25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C391FE82-C754-4989-9C6C-A4388CEA682A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12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b="1">
                <a:solidFill>
                  <a:schemeClr val="accent1"/>
                </a:solidFill>
                <a:latin typeface="Arial" charset="0"/>
                <a:cs typeface="Arial" charset="0"/>
              </a:rPr>
              <a:t>Z line: </a:t>
            </a:r>
          </a:p>
          <a:p>
            <a:pPr algn="ctr">
              <a:defRPr/>
            </a:pPr>
            <a:r>
              <a:rPr lang="en-CA">
                <a:solidFill>
                  <a:schemeClr val="accent1"/>
                </a:solidFill>
                <a:latin typeface="Arial" charset="0"/>
                <a:cs typeface="Arial" charset="0"/>
              </a:rPr>
              <a:t>Proteins anchoring </a:t>
            </a:r>
          </a:p>
          <a:p>
            <a:pPr algn="ctr">
              <a:defRPr/>
            </a:pPr>
            <a:r>
              <a:rPr lang="en-CA">
                <a:solidFill>
                  <a:schemeClr val="accent1"/>
                </a:solidFill>
                <a:latin typeface="Arial" charset="0"/>
                <a:cs typeface="Arial" charset="0"/>
              </a:rPr>
              <a:t>thin filaments</a:t>
            </a:r>
          </a:p>
          <a:p>
            <a:pPr algn="ctr">
              <a:defRPr/>
            </a:pPr>
            <a:endParaRPr lang="en-CA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0483" name="Picture 2" descr="C:\Users\Luba\Favorites\Desktop\Drs\5Work\Klavora_13003\CH5 Muscle Structure\muscle_micrograph (Large).jpg"/>
          <p:cNvPicPr>
            <a:picLocks noChangeAspect="1" noChangeArrowheads="1"/>
          </p:cNvPicPr>
          <p:nvPr/>
        </p:nvPicPr>
        <p:blipFill>
          <a:blip r:embed="rId2" cstate="print"/>
          <a:srcRect l="15363" t="28598" r="10895" b="44173"/>
          <a:stretch>
            <a:fillRect/>
          </a:stretch>
        </p:blipFill>
        <p:spPr bwMode="auto">
          <a:xfrm>
            <a:off x="0" y="1952625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81000" y="185738"/>
            <a:ext cx="69342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Skeletal muscle = striated muscle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Alternating light and dark bands under microscope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Due to organization of </a:t>
            </a:r>
            <a:r>
              <a:rPr lang="en-CA" sz="1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sarcomeres</a:t>
            </a: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CA" sz="1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myofilaments</a:t>
            </a:r>
            <a:endParaRPr lang="en-CA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5400000">
            <a:off x="4419600" y="47625"/>
            <a:ext cx="152400" cy="3505200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3940175" y="1447800"/>
            <a:ext cx="152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Sarcomere</a:t>
            </a:r>
          </a:p>
        </p:txBody>
      </p:sp>
      <p:sp>
        <p:nvSpPr>
          <p:cNvPr id="21" name="Left Brace 20"/>
          <p:cNvSpPr/>
          <p:nvPr/>
        </p:nvSpPr>
        <p:spPr>
          <a:xfrm rot="5400000" flipH="1">
            <a:off x="4542632" y="4444206"/>
            <a:ext cx="152400" cy="2592387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Left Brace 21"/>
          <p:cNvSpPr/>
          <p:nvPr/>
        </p:nvSpPr>
        <p:spPr>
          <a:xfrm rot="5400000" flipH="1">
            <a:off x="6331744" y="5290344"/>
            <a:ext cx="152400" cy="900112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Left Brace 22"/>
          <p:cNvSpPr/>
          <p:nvPr/>
        </p:nvSpPr>
        <p:spPr>
          <a:xfrm rot="5400000" flipH="1">
            <a:off x="2769394" y="5290344"/>
            <a:ext cx="152400" cy="900112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" name="Left Brace 23"/>
          <p:cNvSpPr/>
          <p:nvPr/>
        </p:nvSpPr>
        <p:spPr>
          <a:xfrm rot="5400000" flipH="1">
            <a:off x="4503738" y="4124325"/>
            <a:ext cx="152400" cy="504825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0" y="58166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 b="1">
                <a:solidFill>
                  <a:schemeClr val="accent1"/>
                </a:solidFill>
              </a:rPr>
              <a:t>A band</a:t>
            </a:r>
            <a:r>
              <a:rPr lang="en-CA" sz="160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en-CA" sz="1600">
                <a:solidFill>
                  <a:schemeClr val="accent1"/>
                </a:solidFill>
              </a:rPr>
              <a:t>Myosin filaments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33600" y="58166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 b="1">
                <a:solidFill>
                  <a:schemeClr val="accent1"/>
                </a:solidFill>
              </a:rPr>
              <a:t>I band</a:t>
            </a:r>
            <a:r>
              <a:rPr lang="en-CA" sz="1600">
                <a:solidFill>
                  <a:schemeClr val="accent1"/>
                </a:solidFill>
              </a:rPr>
              <a:t>:      Actin filaments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33800" y="4433888"/>
            <a:ext cx="1752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 b="1">
                <a:solidFill>
                  <a:schemeClr val="accent1"/>
                </a:solidFill>
              </a:rPr>
              <a:t>H zone</a:t>
            </a:r>
            <a:r>
              <a:rPr lang="en-CA" sz="1600">
                <a:solidFill>
                  <a:schemeClr val="accent1"/>
                </a:solidFill>
              </a:rPr>
              <a:t>:            space between thin filaments</a:t>
            </a:r>
            <a:endParaRPr lang="en-CA" sz="1600" b="1">
              <a:solidFill>
                <a:schemeClr val="accent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371600" y="4495800"/>
            <a:ext cx="2133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 b="1">
                <a:solidFill>
                  <a:schemeClr val="accent1"/>
                </a:solidFill>
              </a:rPr>
              <a:t>Z line: </a:t>
            </a:r>
          </a:p>
          <a:p>
            <a:pPr algn="ctr"/>
            <a:r>
              <a:rPr lang="en-CA" sz="1600">
                <a:solidFill>
                  <a:schemeClr val="accent1"/>
                </a:solidFill>
              </a:rPr>
              <a:t>Proteins anchoring </a:t>
            </a:r>
          </a:p>
          <a:p>
            <a:pPr algn="ctr"/>
            <a:r>
              <a:rPr lang="en-CA" sz="1600">
                <a:solidFill>
                  <a:schemeClr val="accent1"/>
                </a:solidFill>
              </a:rPr>
              <a:t>thin filaments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86400" y="4419600"/>
            <a:ext cx="190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 b="1">
                <a:solidFill>
                  <a:schemeClr val="accent1"/>
                </a:solidFill>
              </a:rPr>
              <a:t>M line</a:t>
            </a:r>
            <a:r>
              <a:rPr lang="en-CA" sz="1600">
                <a:solidFill>
                  <a:schemeClr val="accent1"/>
                </a:solidFill>
              </a:rPr>
              <a:t>: </a:t>
            </a:r>
          </a:p>
          <a:p>
            <a:pPr algn="ctr"/>
            <a:r>
              <a:rPr lang="en-CA" sz="1600">
                <a:solidFill>
                  <a:schemeClr val="accent1"/>
                </a:solidFill>
              </a:rPr>
              <a:t>Proteins anchoring </a:t>
            </a:r>
          </a:p>
          <a:p>
            <a:pPr algn="ctr"/>
            <a:r>
              <a:rPr lang="en-CA" sz="1600">
                <a:solidFill>
                  <a:schemeClr val="accent1"/>
                </a:solidFill>
              </a:rPr>
              <a:t>thick filaments</a:t>
            </a:r>
          </a:p>
        </p:txBody>
      </p:sp>
      <p:cxnSp>
        <p:nvCxnSpPr>
          <p:cNvPr id="40" name="Straight Arrow Connector 39"/>
          <p:cNvCxnSpPr>
            <a:stCxn id="35" idx="0"/>
          </p:cNvCxnSpPr>
          <p:nvPr/>
        </p:nvCxnSpPr>
        <p:spPr>
          <a:xfrm flipV="1">
            <a:off x="2438400" y="3886200"/>
            <a:ext cx="419100" cy="609600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724400" y="3705225"/>
            <a:ext cx="914400" cy="790575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715000" y="58166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1600" b="1">
                <a:solidFill>
                  <a:schemeClr val="accent1"/>
                </a:solidFill>
              </a:rPr>
              <a:t>I band</a:t>
            </a:r>
            <a:r>
              <a:rPr lang="en-CA" sz="1600">
                <a:solidFill>
                  <a:schemeClr val="accent1"/>
                </a:solidFill>
              </a:rPr>
              <a:t>:      Actin filaments</a:t>
            </a:r>
          </a:p>
        </p:txBody>
      </p:sp>
      <p:sp>
        <p:nvSpPr>
          <p:cNvPr id="26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C391FE82-C754-4989-9C6C-A4388CEA682A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13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8" grpId="0"/>
      <p:bldP spid="33" grpId="0"/>
      <p:bldP spid="35" grpId="0"/>
      <p:bldP spid="36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C:\Users\Luba\Favorites\Desktop\Drs\5Work\Klavora_13003\CH5 Muscle Structure\sarcomere figure (Large).jpg"/>
          <p:cNvPicPr>
            <a:picLocks noChangeAspect="1" noChangeArrowheads="1"/>
          </p:cNvPicPr>
          <p:nvPr/>
        </p:nvPicPr>
        <p:blipFill>
          <a:blip r:embed="rId2" cstate="print"/>
          <a:srcRect t="22255" b="38129"/>
          <a:stretch>
            <a:fillRect/>
          </a:stretch>
        </p:blipFill>
        <p:spPr bwMode="auto">
          <a:xfrm>
            <a:off x="423863" y="1905000"/>
            <a:ext cx="87201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Luba\Favorites\Desktop\Drs\5Work\Klavora_13003\CH5 Muscle Structure\sarcomere figure (Large).jpg"/>
          <p:cNvPicPr>
            <a:picLocks noChangeAspect="1" noChangeArrowheads="1"/>
          </p:cNvPicPr>
          <p:nvPr/>
        </p:nvPicPr>
        <p:blipFill>
          <a:blip r:embed="rId2" cstate="print"/>
          <a:srcRect t="61871" b="6667"/>
          <a:stretch>
            <a:fillRect/>
          </a:stretch>
        </p:blipFill>
        <p:spPr bwMode="auto">
          <a:xfrm>
            <a:off x="423863" y="4495800"/>
            <a:ext cx="87201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Luba\Favorites\Desktop\Drs\5Work\Klavora_13003\CH5 Muscle Structure\sarcomere figure (Large).jpg"/>
          <p:cNvPicPr>
            <a:picLocks noChangeAspect="1" noChangeArrowheads="1"/>
          </p:cNvPicPr>
          <p:nvPr/>
        </p:nvPicPr>
        <p:blipFill>
          <a:blip r:embed="rId2" cstate="print"/>
          <a:srcRect b="78909"/>
          <a:stretch>
            <a:fillRect/>
          </a:stretch>
        </p:blipFill>
        <p:spPr bwMode="auto">
          <a:xfrm>
            <a:off x="423863" y="457200"/>
            <a:ext cx="8720137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76200" y="2286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2000" b="1">
                <a:solidFill>
                  <a:srgbClr val="0070C0"/>
                </a:solidFill>
              </a:rPr>
              <a:t>Thin filament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3414713" y="2151063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0070C0"/>
                </a:solidFill>
              </a:rPr>
              <a:t>Sarcomere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76200" y="607695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solidFill>
                  <a:srgbClr val="0070C0"/>
                </a:solidFill>
              </a:rPr>
              <a:t>Thick filament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33600" y="4005263"/>
            <a:ext cx="213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 line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14675" y="3976688"/>
            <a:ext cx="213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 line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29063" y="3948113"/>
            <a:ext cx="2133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 zone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3463" y="704850"/>
            <a:ext cx="213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 line</a:t>
            </a:r>
          </a:p>
        </p:txBody>
      </p:sp>
      <p:sp>
        <p:nvSpPr>
          <p:cNvPr id="13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C391FE82-C754-4989-9C6C-A4388CEA682A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14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/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Sliding Filament Theory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A2BEADDF-BA74-4473-99E2-7B8C7BB93883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15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3" name="Picture 4" descr="C:\Users\Luba\Favorites\Desktop\Drs\5Work\Klavora_13003\CH5 Muscle Structure\myofibril revised (Large).jpg"/>
          <p:cNvPicPr>
            <a:picLocks noChangeAspect="1" noChangeArrowheads="1"/>
          </p:cNvPicPr>
          <p:nvPr/>
        </p:nvPicPr>
        <p:blipFill>
          <a:blip r:embed="rId2" cstate="print"/>
          <a:srcRect t="53909" b="13617"/>
          <a:stretch>
            <a:fillRect/>
          </a:stretch>
        </p:blipFill>
        <p:spPr bwMode="auto">
          <a:xfrm>
            <a:off x="4876800" y="4554538"/>
            <a:ext cx="36004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Luba\Favorites\Desktop\Drs\5Work\Klavora_13003\CH5 Muscle Structure\myofibril revised (Large).jpg"/>
          <p:cNvPicPr>
            <a:picLocks noChangeAspect="1" noChangeArrowheads="1"/>
          </p:cNvPicPr>
          <p:nvPr/>
        </p:nvPicPr>
        <p:blipFill>
          <a:blip r:embed="rId2" cstate="print"/>
          <a:srcRect t="14494" b="48186"/>
          <a:stretch>
            <a:fillRect/>
          </a:stretch>
        </p:blipFill>
        <p:spPr bwMode="auto">
          <a:xfrm>
            <a:off x="590550" y="4302125"/>
            <a:ext cx="36004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4343400" y="4800600"/>
            <a:ext cx="990600" cy="2286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04800" y="1447800"/>
            <a:ext cx="7772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Muscle contraction occurs due to </a:t>
            </a:r>
            <a:r>
              <a:rPr lang="en-CA" sz="1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actin</a:t>
            </a: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sliding over myosin:</a:t>
            </a:r>
          </a:p>
          <a:p>
            <a:pPr marL="342900" lvl="1" indent="-342900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Motor nerve activates muscle fibre</a:t>
            </a:r>
          </a:p>
          <a:p>
            <a:pPr marL="342900" lvl="1" indent="-342900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Myosin head attaches to </a:t>
            </a:r>
            <a:r>
              <a:rPr lang="en-CA" sz="1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actin</a:t>
            </a: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CA" sz="1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 bride formation</a:t>
            </a:r>
          </a:p>
          <a:p>
            <a:pPr marL="342900" lvl="1" indent="-342900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Cross bridges move similar to stroking of the oars</a:t>
            </a:r>
          </a:p>
          <a:p>
            <a:pPr marL="342900" lvl="1" indent="-342900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CA" sz="1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Actin</a:t>
            </a: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filaments move and </a:t>
            </a:r>
            <a:r>
              <a:rPr lang="en-CA" sz="1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sarcomere</a:t>
            </a: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shortens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1% of </a:t>
            </a:r>
            <a:r>
              <a:rPr lang="en-CA" sz="18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sarcomere</a:t>
            </a:r>
            <a:endParaRPr lang="en-CA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25-40% of myofibril length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band and H zone shrink, while A band remains the same</a:t>
            </a: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70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4" descr="C:\Users\Luba\Favorites\Desktop\Drs\5Work\Klavora_13003\CH5 Muscle Structure\myofibril revised (Large).jpg"/>
          <p:cNvPicPr>
            <a:picLocks noChangeAspect="1" noChangeArrowheads="1"/>
          </p:cNvPicPr>
          <p:nvPr/>
        </p:nvPicPr>
        <p:blipFill>
          <a:blip r:embed="rId2" cstate="print"/>
          <a:srcRect t="53545" b="11522"/>
          <a:stretch>
            <a:fillRect/>
          </a:stretch>
        </p:blipFill>
        <p:spPr bwMode="auto">
          <a:xfrm>
            <a:off x="1465263" y="3962400"/>
            <a:ext cx="57912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Luba\Favorites\Desktop\Drs\5Work\Klavora_13003\CH5 Muscle Structure\myofibril revised (Large).jpg"/>
          <p:cNvPicPr>
            <a:picLocks noChangeAspect="1" noChangeArrowheads="1"/>
          </p:cNvPicPr>
          <p:nvPr/>
        </p:nvPicPr>
        <p:blipFill>
          <a:blip r:embed="rId2" cstate="print"/>
          <a:srcRect t="14494" b="48273"/>
          <a:stretch>
            <a:fillRect/>
          </a:stretch>
        </p:blipFill>
        <p:spPr bwMode="auto">
          <a:xfrm>
            <a:off x="1447800" y="228600"/>
            <a:ext cx="579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 Brace 10"/>
          <p:cNvSpPr/>
          <p:nvPr/>
        </p:nvSpPr>
        <p:spPr>
          <a:xfrm rot="5400000">
            <a:off x="3700463" y="-34925"/>
            <a:ext cx="101600" cy="1187450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Left Brace 11"/>
          <p:cNvSpPr/>
          <p:nvPr/>
        </p:nvSpPr>
        <p:spPr>
          <a:xfrm rot="5400000" flipH="1">
            <a:off x="2769394" y="5290344"/>
            <a:ext cx="152400" cy="900112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Left Brace 12"/>
          <p:cNvSpPr/>
          <p:nvPr/>
        </p:nvSpPr>
        <p:spPr>
          <a:xfrm rot="5400000" flipH="1">
            <a:off x="3685382" y="1066006"/>
            <a:ext cx="152400" cy="611187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895600" y="228600"/>
            <a:ext cx="18288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band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5816600"/>
            <a:ext cx="152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band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1374775"/>
            <a:ext cx="1752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 zone</a:t>
            </a:r>
          </a:p>
        </p:txBody>
      </p:sp>
      <p:sp>
        <p:nvSpPr>
          <p:cNvPr id="20" name="Left Brace 19"/>
          <p:cNvSpPr/>
          <p:nvPr/>
        </p:nvSpPr>
        <p:spPr>
          <a:xfrm rot="5400000">
            <a:off x="3913982" y="3469481"/>
            <a:ext cx="101600" cy="1189037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3109913" y="3733800"/>
            <a:ext cx="18288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band</a:t>
            </a:r>
            <a:endParaRPr lang="en-CA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4267200" y="3200400"/>
            <a:ext cx="990600" cy="2286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Left Brace 24"/>
          <p:cNvSpPr/>
          <p:nvPr/>
        </p:nvSpPr>
        <p:spPr>
          <a:xfrm rot="5400000" flipH="1">
            <a:off x="3844132" y="4644231"/>
            <a:ext cx="152400" cy="360363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TextBox 25"/>
          <p:cNvSpPr txBox="1"/>
          <p:nvPr/>
        </p:nvSpPr>
        <p:spPr>
          <a:xfrm>
            <a:off x="2971800" y="4843463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 zone</a:t>
            </a:r>
          </a:p>
        </p:txBody>
      </p:sp>
      <p:sp>
        <p:nvSpPr>
          <p:cNvPr id="27" name="Left Brace 26"/>
          <p:cNvSpPr/>
          <p:nvPr/>
        </p:nvSpPr>
        <p:spPr>
          <a:xfrm rot="5400000" flipH="1">
            <a:off x="4646613" y="1065212"/>
            <a:ext cx="152400" cy="612775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" name="TextBox 27"/>
          <p:cNvSpPr txBox="1"/>
          <p:nvPr/>
        </p:nvSpPr>
        <p:spPr>
          <a:xfrm>
            <a:off x="3886200" y="1360488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band</a:t>
            </a:r>
          </a:p>
        </p:txBody>
      </p:sp>
      <p:sp>
        <p:nvSpPr>
          <p:cNvPr id="29" name="Left Brace 28"/>
          <p:cNvSpPr/>
          <p:nvPr/>
        </p:nvSpPr>
        <p:spPr>
          <a:xfrm rot="5400000" flipH="1">
            <a:off x="4620419" y="4658519"/>
            <a:ext cx="152400" cy="360362"/>
          </a:xfrm>
          <a:prstGeom prst="leftBrace">
            <a:avLst>
              <a:gd name="adj1" fmla="val 63333"/>
              <a:gd name="adj2" fmla="val 49375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3886200" y="4843463"/>
            <a:ext cx="1752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band</a:t>
            </a:r>
          </a:p>
        </p:txBody>
      </p:sp>
      <p:sp>
        <p:nvSpPr>
          <p:cNvPr id="22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C391FE82-C754-4989-9C6C-A4388CEA682A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16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6" grpId="0"/>
      <p:bldP spid="20" grpId="0" animBg="1"/>
      <p:bldP spid="21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ChangeArrowheads="1"/>
          </p:cNvSpPr>
          <p:nvPr/>
        </p:nvSpPr>
        <p:spPr bwMode="auto">
          <a:xfrm>
            <a:off x="1752600" y="1447800"/>
            <a:ext cx="723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</a:pPr>
            <a:endParaRPr lang="en-CA" sz="2400" b="1"/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</a:pPr>
            <a:endParaRPr lang="en-CA" b="1">
              <a:solidFill>
                <a:schemeClr val="tx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19400" y="1651000"/>
          <a:ext cx="5791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531813"/>
            <a:ext cx="9144000" cy="704850"/>
          </a:xfr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Table of Contents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160E231A-2B5D-4CC2-A02E-A3B498DE5015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2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951629-E56D-4282-9756-6136AC4A7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31661A-2528-48B8-B713-6B21A9456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E34CE3-34BF-44BD-AB56-A89111AD5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2BB23B-EF32-403D-9161-28EF09CE0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88E67E-AAA3-4F1D-9BC9-65D73A580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242D29-754B-4157-B5FE-A592B1F57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57200" y="1531938"/>
            <a:ext cx="83820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~660 muscles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~½ body weight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Various structures and types</a:t>
            </a: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CA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3038" lvl="1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Numerous functions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Ventilation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Digestion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Pumping of blood</a:t>
            </a:r>
          </a:p>
          <a:p>
            <a:pPr marL="630238" lvl="2" indent="-173038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CA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Movement</a:t>
            </a:r>
            <a:endParaRPr lang="en-CA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/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Types of Human Muscle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A6B2A2CE-ACA6-4FFE-B1E2-30363C543129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3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0247" name="Picture 11" descr="C:\Users\Luba\Favorites\Desktop\Drs\5Work\Klavora_102013\PPT-anatomy I\muscle typ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114" r="39218"/>
          <a:stretch>
            <a:fillRect/>
          </a:stretch>
        </p:blipFill>
        <p:spPr bwMode="auto">
          <a:xfrm>
            <a:off x="5791200" y="2427288"/>
            <a:ext cx="14478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C:\Users\Luba\Favorites\Desktop\Drs\5Work\Klavora_102013\PPT-anatomy I\muscle typ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7449" r="883"/>
          <a:stretch>
            <a:fillRect/>
          </a:stretch>
        </p:blipFill>
        <p:spPr bwMode="auto">
          <a:xfrm>
            <a:off x="4267200" y="1381125"/>
            <a:ext cx="14478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1" descr="C:\Users\Luba\Favorites\Desktop\Drs\5Work\Klavora_102013\PPT-anatomy I\muscle typ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" r="74219"/>
          <a:stretch>
            <a:fillRect/>
          </a:stretch>
        </p:blipFill>
        <p:spPr bwMode="auto">
          <a:xfrm>
            <a:off x="7321550" y="3570287"/>
            <a:ext cx="16700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4462463" y="22098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>
                <a:solidFill>
                  <a:schemeClr val="accent2"/>
                </a:solidFill>
              </a:rPr>
              <a:t>Skeletal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6096000" y="32766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>
                <a:solidFill>
                  <a:schemeClr val="accent2"/>
                </a:solidFill>
              </a:rPr>
              <a:t>Cardiac</a:t>
            </a:r>
          </a:p>
        </p:txBody>
      </p:sp>
      <p:sp>
        <p:nvSpPr>
          <p:cNvPr id="10252" name="TextBox 12"/>
          <p:cNvSpPr txBox="1">
            <a:spLocks noChangeArrowheads="1"/>
          </p:cNvSpPr>
          <p:nvPr/>
        </p:nvSpPr>
        <p:spPr bwMode="auto">
          <a:xfrm>
            <a:off x="7620000" y="44196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>
                <a:solidFill>
                  <a:schemeClr val="accent2"/>
                </a:solidFill>
              </a:rPr>
              <a:t>Smooth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7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7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build="p"/>
      <p:bldP spid="10250" grpId="0"/>
      <p:bldP spid="10251" grpId="0"/>
      <p:bldP spid="102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ubtitle 4"/>
          <p:cNvSpPr>
            <a:spLocks noGrp="1"/>
          </p:cNvSpPr>
          <p:nvPr>
            <p:ph type="subTitle" idx="1"/>
          </p:nvPr>
        </p:nvSpPr>
        <p:spPr>
          <a:xfrm>
            <a:off x="3124200" y="3657600"/>
            <a:ext cx="5791200" cy="2286000"/>
          </a:xfrm>
        </p:spPr>
        <p:txBody>
          <a:bodyPr/>
          <a:lstStyle/>
          <a:p>
            <a:pPr marL="174625" indent="-174625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CA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Properties</a:t>
            </a:r>
          </a:p>
          <a:p>
            <a:pPr marL="174625" indent="-174625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CA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Teamwork</a:t>
            </a:r>
          </a:p>
          <a:p>
            <a:pPr marL="174625" indent="-174625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CA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Structure</a:t>
            </a:r>
          </a:p>
          <a:p>
            <a:pPr marL="174625" indent="-174625">
              <a:buClr>
                <a:schemeClr val="accent6">
                  <a:lumMod val="5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CA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Fibre Types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704850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Skeletal Muscle</a:t>
            </a:r>
          </a:p>
        </p:txBody>
      </p:sp>
      <p:sp>
        <p:nvSpPr>
          <p:cNvPr id="7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6D1946AB-B4CE-4190-89B1-0CBF279FB796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4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1269" name="Picture 10" descr="http://www.muscleandfitness.com/sites/muscleandfitness.com/files/styles/large/public/medicine-ball-strength-training.jpg"/>
          <p:cNvPicPr>
            <a:picLocks noChangeAspect="1" noChangeArrowheads="1"/>
          </p:cNvPicPr>
          <p:nvPr/>
        </p:nvPicPr>
        <p:blipFill>
          <a:blip r:embed="rId2" cstate="print"/>
          <a:srcRect t="20000" b="13333"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Luba\Favorites\Desktop\Drs\5Work\Klavora_13003\CH4 anatomy 2\muscles iliopsoas_no labels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-381000"/>
            <a:ext cx="5715000" cy="7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743200" y="1600200"/>
            <a:ext cx="4953000" cy="4191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Formed by muscle fibres (cells) bound together by connective tissue</a:t>
            </a: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Linked to bone by bundles of collagen fibres (tendons)</a:t>
            </a: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Shorten during contraction and pull onto tendons and bones to create movement</a:t>
            </a: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Capable of rapid contraction</a:t>
            </a: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Fatigue as a result of intensive activity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6096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Properties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DF8F6E38-7175-4B03-B828-350A4F3B6ABF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5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Luba\Favorites\Desktop\Drs\5Work\Klavora_13003\CH5 Muscle Structure\tug_of_war (Large)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8600" y="2362200"/>
            <a:ext cx="4989512" cy="4179923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905000" y="1571625"/>
            <a:ext cx="65532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Skeletal muscles work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together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synchrony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produce a desired movement 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Muscle Teamwork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0283F1B0-5292-40D9-B631-81D03C2F5D2E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6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/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Agonist - Antagonist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AA78AF21-7C3C-4C4B-8E76-F0AA925977E0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7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67200" y="1228725"/>
            <a:ext cx="3200400" cy="5400675"/>
            <a:chOff x="4267200" y="1229400"/>
            <a:chExt cx="3200400" cy="5400000"/>
          </a:xfrm>
        </p:grpSpPr>
        <p:pic>
          <p:nvPicPr>
            <p:cNvPr id="14348" name="Picture 3" descr="C:\Users\Luba\Favorites\Desktop\Drs\5Work\Klavora_13003\CH5 Muscle Structure\agonist extend (Large).jpg"/>
            <p:cNvPicPr>
              <a:picLocks noChangeAspect="1" noChangeArrowheads="1"/>
            </p:cNvPicPr>
            <p:nvPr/>
          </p:nvPicPr>
          <p:blipFill>
            <a:blip r:embed="rId2" cstate="print"/>
            <a:srcRect r="23244"/>
            <a:stretch>
              <a:fillRect/>
            </a:stretch>
          </p:blipFill>
          <p:spPr bwMode="auto">
            <a:xfrm>
              <a:off x="4267200" y="1229400"/>
              <a:ext cx="3200400" cy="54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urved Left Arrow 12"/>
            <p:cNvSpPr/>
            <p:nvPr/>
          </p:nvSpPr>
          <p:spPr>
            <a:xfrm rot="21106395">
              <a:off x="5951538" y="1778606"/>
              <a:ext cx="457200" cy="1219048"/>
            </a:xfrm>
            <a:prstGeom prst="curvedLeftArrow">
              <a:avLst/>
            </a:prstGeom>
            <a:solidFill>
              <a:srgbClr val="C4EFFF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38200" y="3467100"/>
            <a:ext cx="2971800" cy="3365500"/>
            <a:chOff x="838200" y="3467100"/>
            <a:chExt cx="2971800" cy="3365926"/>
          </a:xfrm>
        </p:grpSpPr>
        <p:pic>
          <p:nvPicPr>
            <p:cNvPr id="14346" name="Picture 2" descr="C:\Users\Luba\Favorites\Desktop\Drs\5Work\Klavora_13003\CH5 Muscle Structure\agonist flex (Large).jpg"/>
            <p:cNvPicPr>
              <a:picLocks noChangeAspect="1" noChangeArrowheads="1"/>
            </p:cNvPicPr>
            <p:nvPr/>
          </p:nvPicPr>
          <p:blipFill>
            <a:blip r:embed="rId3" cstate="print"/>
            <a:srcRect r="31940" b="38617"/>
            <a:stretch>
              <a:fillRect/>
            </a:stretch>
          </p:blipFill>
          <p:spPr bwMode="auto">
            <a:xfrm>
              <a:off x="838200" y="3467100"/>
              <a:ext cx="2971800" cy="331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urved Left Arrow 14"/>
            <p:cNvSpPr/>
            <p:nvPr/>
          </p:nvSpPr>
          <p:spPr>
            <a:xfrm rot="2008521" flipV="1">
              <a:off x="2813050" y="5613672"/>
              <a:ext cx="457200" cy="1219354"/>
            </a:xfrm>
            <a:prstGeom prst="curvedLef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1524000"/>
            <a:ext cx="3429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FLEXION</a:t>
            </a:r>
          </a:p>
          <a:p>
            <a:pPr marL="642938" lvl="1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Prima mover 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agonist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contracts: 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biceps</a:t>
            </a:r>
          </a:p>
          <a:p>
            <a:pPr marL="642938" lvl="1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2938" lvl="1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Antagonist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relaxes: </a:t>
            </a:r>
            <a:r>
              <a:rPr lang="en-GB" sz="2000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triceps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3352800"/>
            <a:ext cx="3429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rgbClr val="55A839"/>
              </a:buClr>
              <a:defRPr/>
            </a:pPr>
            <a:r>
              <a:rPr lang="en-GB" sz="2000" b="1">
                <a:solidFill>
                  <a:srgbClr val="004E6D"/>
                </a:solidFill>
                <a:latin typeface="Arial" charset="0"/>
                <a:cs typeface="Arial" charset="0"/>
              </a:rPr>
              <a:t>EXTENSION</a:t>
            </a: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endParaRPr lang="en-GB" sz="2000">
              <a:solidFill>
                <a:srgbClr val="004E6D"/>
              </a:solidFill>
              <a:latin typeface="Arial" charset="0"/>
              <a:cs typeface="Arial" charset="0"/>
            </a:endParaRP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r>
              <a:rPr lang="en-GB" sz="2000" b="1">
                <a:solidFill>
                  <a:srgbClr val="004E6D"/>
                </a:solidFill>
                <a:latin typeface="Arial" charset="0"/>
                <a:cs typeface="Arial" charset="0"/>
              </a:rPr>
              <a:t>Prime mover </a:t>
            </a:r>
            <a:r>
              <a:rPr lang="en-GB" sz="2000">
                <a:solidFill>
                  <a:srgbClr val="004E6D"/>
                </a:solidFill>
                <a:latin typeface="Arial" charset="0"/>
                <a:cs typeface="Arial" charset="0"/>
              </a:rPr>
              <a:t>/</a:t>
            </a:r>
            <a:r>
              <a:rPr lang="en-GB" sz="2000" b="1">
                <a:solidFill>
                  <a:srgbClr val="004E6D"/>
                </a:solidFill>
                <a:latin typeface="Arial" charset="0"/>
                <a:cs typeface="Arial" charset="0"/>
              </a:rPr>
              <a:t> agonist </a:t>
            </a:r>
            <a:r>
              <a:rPr lang="en-GB" sz="2000">
                <a:solidFill>
                  <a:srgbClr val="004E6D"/>
                </a:solidFill>
                <a:latin typeface="Arial" charset="0"/>
                <a:cs typeface="Arial" charset="0"/>
              </a:rPr>
              <a:t>contracts: </a:t>
            </a:r>
            <a:r>
              <a:rPr lang="en-GB" sz="2000" i="1">
                <a:solidFill>
                  <a:srgbClr val="004E6D"/>
                </a:solidFill>
                <a:latin typeface="Arial" charset="0"/>
                <a:cs typeface="Arial" charset="0"/>
              </a:rPr>
              <a:t>triceps</a:t>
            </a: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endParaRPr lang="en-GB" sz="2000">
              <a:solidFill>
                <a:srgbClr val="004E6D"/>
              </a:solidFill>
              <a:latin typeface="Arial" charset="0"/>
              <a:cs typeface="Arial" charset="0"/>
            </a:endParaRP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r>
              <a:rPr lang="en-GB" sz="2000" b="1">
                <a:solidFill>
                  <a:srgbClr val="004E6D"/>
                </a:solidFill>
                <a:latin typeface="Arial" charset="0"/>
                <a:cs typeface="Arial" charset="0"/>
              </a:rPr>
              <a:t>Antagonist </a:t>
            </a:r>
            <a:r>
              <a:rPr lang="en-GB" sz="2000">
                <a:solidFill>
                  <a:srgbClr val="004E6D"/>
                </a:solidFill>
                <a:latin typeface="Arial" charset="0"/>
                <a:cs typeface="Arial" charset="0"/>
              </a:rPr>
              <a:t>relaxes: </a:t>
            </a:r>
            <a:r>
              <a:rPr lang="en-GB" sz="2000" i="1">
                <a:solidFill>
                  <a:srgbClr val="004E6D"/>
                </a:solidFill>
                <a:latin typeface="Arial" charset="0"/>
                <a:cs typeface="Arial" charset="0"/>
              </a:rPr>
              <a:t>biceps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9D2FF36-0515-48F9-B528-C4B2450DE8B9}" type="slidenum">
              <a:rPr lang="en-CA" smtClean="0">
                <a:latin typeface="Arial" charset="0"/>
                <a:cs typeface="Arial" charset="0"/>
              </a:rPr>
              <a:pPr/>
              <a:t>8</a:t>
            </a:fld>
            <a:endParaRPr lang="en-CA">
              <a:latin typeface="Arial" charset="0"/>
              <a:cs typeface="Arial" charset="0"/>
            </a:endParaRPr>
          </a:p>
        </p:txBody>
      </p:sp>
      <p:sp>
        <p:nvSpPr>
          <p:cNvPr id="15364" name="Rectangle 6"/>
          <p:cNvSpPr txBox="1">
            <a:spLocks noChangeArrowheads="1"/>
          </p:cNvSpPr>
          <p:nvPr/>
        </p:nvSpPr>
        <p:spPr bwMode="auto">
          <a:xfrm>
            <a:off x="-14288" y="533400"/>
            <a:ext cx="9180513" cy="68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CA" sz="4000" b="1">
                <a:solidFill>
                  <a:schemeClr val="bg1"/>
                </a:solidFill>
              </a:rPr>
              <a:t>SYNERGISTS AND FIXATORS</a:t>
            </a:r>
          </a:p>
        </p:txBody>
      </p:sp>
      <p:sp>
        <p:nvSpPr>
          <p:cNvPr id="14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535B104D-E60E-4D32-9227-63870CF48F7D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8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7" name="Picture 3" descr="C:\Users\Luba\Favorites\Desktop\Drs\5Work\Klavora_13003\CH4 anatomy 2\muscles serratus anterior_no labels (Large)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627"/>
          <a:stretch>
            <a:fillRect/>
          </a:stretch>
        </p:blipFill>
        <p:spPr bwMode="auto">
          <a:xfrm>
            <a:off x="6622896" y="3810000"/>
            <a:ext cx="19115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muscles pec major_no labels (Large)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14635"/>
          <a:stretch>
            <a:fillRect/>
          </a:stretch>
        </p:blipFill>
        <p:spPr bwMode="auto">
          <a:xfrm>
            <a:off x="436563" y="3816350"/>
            <a:ext cx="222578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Luba\Favorites\Desktop\Drs\5Work\Klavora_13003\CH4 anatomy 2\muscles deltoid anterior_no labels (Large)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425607" y="3810000"/>
            <a:ext cx="228939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1524000"/>
            <a:ext cx="883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rgbClr val="55A839"/>
              </a:buClr>
              <a:defRPr/>
            </a:pPr>
            <a:r>
              <a:rPr lang="en-GB" sz="2000" b="1">
                <a:solidFill>
                  <a:srgbClr val="004E6D"/>
                </a:solidFill>
                <a:latin typeface="Arial" charset="0"/>
                <a:cs typeface="Arial" charset="0"/>
              </a:rPr>
              <a:t>EXAMPLE: </a:t>
            </a:r>
            <a:r>
              <a:rPr lang="en-GB" sz="2000">
                <a:solidFill>
                  <a:srgbClr val="004E6D"/>
                </a:solidFill>
                <a:latin typeface="Arial" charset="0"/>
                <a:cs typeface="Arial" charset="0"/>
              </a:rPr>
              <a:t>Rope climbing</a:t>
            </a:r>
            <a:endParaRPr lang="en-GB" sz="2000" b="1">
              <a:solidFill>
                <a:srgbClr val="004E6D"/>
              </a:solidFill>
              <a:latin typeface="Arial" charset="0"/>
              <a:cs typeface="Arial" charset="0"/>
            </a:endParaRP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endParaRPr lang="en-GB" sz="2000">
              <a:solidFill>
                <a:srgbClr val="004E6D"/>
              </a:solidFill>
              <a:latin typeface="Arial" charset="0"/>
              <a:cs typeface="Arial" charset="0"/>
            </a:endParaRP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r>
              <a:rPr lang="en-GB" sz="2000" b="1">
                <a:solidFill>
                  <a:schemeClr val="accent2"/>
                </a:solidFill>
                <a:latin typeface="Arial" charset="0"/>
                <a:cs typeface="Arial" charset="0"/>
              </a:rPr>
              <a:t>Prime mover / agonist </a:t>
            </a:r>
            <a:r>
              <a:rPr lang="en-GB" sz="2000">
                <a:solidFill>
                  <a:srgbClr val="004E6D"/>
                </a:solidFill>
                <a:latin typeface="Arial" charset="0"/>
                <a:cs typeface="Arial" charset="0"/>
              </a:rPr>
              <a:t>contracts to flex shoulder: </a:t>
            </a:r>
            <a:r>
              <a:rPr lang="en-GB" sz="2000" i="1">
                <a:solidFill>
                  <a:srgbClr val="004E6D"/>
                </a:solidFill>
                <a:latin typeface="Arial" charset="0"/>
                <a:cs typeface="Arial" charset="0"/>
              </a:rPr>
              <a:t>pectoralis major</a:t>
            </a: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endParaRPr lang="en-GB" sz="2000">
              <a:solidFill>
                <a:srgbClr val="004E6D"/>
              </a:solidFill>
              <a:latin typeface="Arial" charset="0"/>
              <a:cs typeface="Arial" charset="0"/>
            </a:endParaRP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r>
              <a:rPr lang="en-GB" sz="2000" b="1">
                <a:solidFill>
                  <a:srgbClr val="7E9632"/>
                </a:solidFill>
                <a:latin typeface="Arial" charset="0"/>
                <a:cs typeface="Arial" charset="0"/>
              </a:rPr>
              <a:t>Synergist</a:t>
            </a:r>
            <a:r>
              <a:rPr lang="en-GB" sz="2000">
                <a:solidFill>
                  <a:srgbClr val="004E6D"/>
                </a:solidFill>
                <a:latin typeface="Arial" charset="0"/>
                <a:cs typeface="Arial" charset="0"/>
              </a:rPr>
              <a:t> contracts to complement flexion:  </a:t>
            </a:r>
            <a:r>
              <a:rPr lang="en-GB" sz="2000" i="1">
                <a:solidFill>
                  <a:srgbClr val="004E6D"/>
                </a:solidFill>
                <a:latin typeface="Arial" charset="0"/>
                <a:cs typeface="Arial" charset="0"/>
              </a:rPr>
              <a:t>deltoid anterior</a:t>
            </a: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endParaRPr lang="en-GB" sz="2000" i="1">
              <a:solidFill>
                <a:srgbClr val="004E6D"/>
              </a:solidFill>
              <a:latin typeface="Arial" charset="0"/>
              <a:cs typeface="Arial" charset="0"/>
            </a:endParaRPr>
          </a:p>
          <a:p>
            <a:pPr marL="642938" lvl="1" indent="-185738">
              <a:lnSpc>
                <a:spcPct val="90000"/>
              </a:lnSpc>
              <a:buClr>
                <a:srgbClr val="55A839"/>
              </a:buClr>
              <a:buFont typeface="Arial" charset="0"/>
              <a:buChar char="•"/>
              <a:defRPr/>
            </a:pPr>
            <a:r>
              <a:rPr lang="en-GB" sz="2000" b="1">
                <a:solidFill>
                  <a:srgbClr val="0076A3"/>
                </a:solidFill>
                <a:latin typeface="Arial" charset="0"/>
                <a:cs typeface="Arial" charset="0"/>
              </a:rPr>
              <a:t>Fixator </a:t>
            </a:r>
            <a:r>
              <a:rPr lang="en-GB" sz="2000">
                <a:solidFill>
                  <a:srgbClr val="004E6D"/>
                </a:solidFill>
                <a:latin typeface="Arial" charset="0"/>
                <a:cs typeface="Arial" charset="0"/>
              </a:rPr>
              <a:t>contracts to steady scapula closer to body: </a:t>
            </a:r>
            <a:r>
              <a:rPr lang="en-GB" sz="2000" i="1">
                <a:solidFill>
                  <a:srgbClr val="004E6D"/>
                </a:solidFill>
                <a:latin typeface="Arial" charset="0"/>
                <a:cs typeface="Arial" charset="0"/>
              </a:rPr>
              <a:t>serratus anterior</a:t>
            </a:r>
            <a:endParaRPr lang="en-GB" sz="2000">
              <a:solidFill>
                <a:srgbClr val="004E6D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uba\Favorites\Desktop\Drs\5Work\Klavora_13003\CH5 Muscle Structure\muscle structure (Larg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5625"/>
            <a:ext cx="503396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2438400" y="1571625"/>
            <a:ext cx="60960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Muscle belly and cells</a:t>
            </a: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5738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Contractile units </a:t>
            </a:r>
          </a:p>
          <a:p>
            <a:pPr marL="642938" lvl="1" indent="-185738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CA" sz="4000" b="1" cap="small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Structure</a:t>
            </a: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6005513" y="6519863"/>
            <a:ext cx="3124200" cy="384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Kinesiology Books Publisher	</a:t>
            </a:r>
            <a:fld id="{D2399101-8F98-4967-B2B5-A4C27C2B4763}" type="slidenum">
              <a:rPr lang="en-CA" sz="140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9</a:t>
            </a:fld>
            <a:r>
              <a:rPr lang="en-CA" sz="1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6390" name="Picture 5" descr="C:\Users\Luba\Favorites\Desktop\Drs\5Work\Klavora_13003\CH5 Muscle Structure\myofibril revised (Large).jpg"/>
          <p:cNvPicPr>
            <a:picLocks noChangeAspect="1" noChangeArrowheads="1"/>
          </p:cNvPicPr>
          <p:nvPr/>
        </p:nvPicPr>
        <p:blipFill>
          <a:blip r:embed="rId4" cstate="print"/>
          <a:srcRect b="89471"/>
          <a:stretch>
            <a:fillRect/>
          </a:stretch>
        </p:blipFill>
        <p:spPr bwMode="auto">
          <a:xfrm>
            <a:off x="2514600" y="5257800"/>
            <a:ext cx="599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34">
      <a:dk1>
        <a:sysClr val="windowText" lastClr="000000"/>
      </a:dk1>
      <a:lt1>
        <a:sysClr val="window" lastClr="FFFFFF"/>
      </a:lt1>
      <a:dk2>
        <a:srgbClr val="003300"/>
      </a:dk2>
      <a:lt2>
        <a:srgbClr val="DBF5F9"/>
      </a:lt2>
      <a:accent1>
        <a:srgbClr val="339933"/>
      </a:accent1>
      <a:accent2>
        <a:srgbClr val="008000"/>
      </a:accent2>
      <a:accent3>
        <a:srgbClr val="7CCA62"/>
      </a:accent3>
      <a:accent4>
        <a:srgbClr val="A5C249"/>
      </a:accent4>
      <a:accent5>
        <a:srgbClr val="7CCA62"/>
      </a:accent5>
      <a:accent6>
        <a:srgbClr val="009DD9"/>
      </a:accent6>
      <a:hlink>
        <a:srgbClr val="E2D700"/>
      </a:hlink>
      <a:folHlink>
        <a:srgbClr val="89DEF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5346</TotalTime>
  <Words>561</Words>
  <Application>Microsoft Office PowerPoint</Application>
  <PresentationFormat>On-screen Show (4:3)</PresentationFormat>
  <Paragraphs>191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Schoolbook</vt:lpstr>
      <vt:lpstr>Wingdings</vt:lpstr>
      <vt:lpstr>Wingdings 2</vt:lpstr>
      <vt:lpstr>Oriel</vt:lpstr>
      <vt:lpstr>Chapter 5</vt:lpstr>
      <vt:lpstr> Table of Contents</vt:lpstr>
      <vt:lpstr>PowerPoint Presentation</vt:lpstr>
      <vt:lpstr>Skeletal 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Sport Books Publishe</dc:creator>
  <cp:lastModifiedBy>Tatjana Klavora</cp:lastModifiedBy>
  <cp:revision>409</cp:revision>
  <dcterms:created xsi:type="dcterms:W3CDTF">2013-02-19T15:33:18Z</dcterms:created>
  <dcterms:modified xsi:type="dcterms:W3CDTF">2020-08-16T16:06:39Z</dcterms:modified>
</cp:coreProperties>
</file>